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7" r:id="rId2"/>
    <p:sldId id="741" r:id="rId3"/>
    <p:sldId id="557" r:id="rId4"/>
    <p:sldId id="558" r:id="rId5"/>
    <p:sldId id="709" r:id="rId6"/>
    <p:sldId id="684" r:id="rId7"/>
    <p:sldId id="685" r:id="rId8"/>
    <p:sldId id="710" r:id="rId9"/>
    <p:sldId id="711" r:id="rId10"/>
    <p:sldId id="712" r:id="rId11"/>
    <p:sldId id="533" r:id="rId12"/>
    <p:sldId id="720" r:id="rId13"/>
    <p:sldId id="715" r:id="rId14"/>
    <p:sldId id="716" r:id="rId15"/>
    <p:sldId id="745" r:id="rId16"/>
    <p:sldId id="742" r:id="rId17"/>
    <p:sldId id="717" r:id="rId18"/>
    <p:sldId id="743" r:id="rId19"/>
    <p:sldId id="744" r:id="rId20"/>
    <p:sldId id="718" r:id="rId21"/>
    <p:sldId id="746" r:id="rId22"/>
    <p:sldId id="749" r:id="rId23"/>
    <p:sldId id="750" r:id="rId24"/>
    <p:sldId id="633" r:id="rId25"/>
    <p:sldId id="696" r:id="rId26"/>
    <p:sldId id="697" r:id="rId27"/>
    <p:sldId id="698" r:id="rId28"/>
    <p:sldId id="634" r:id="rId29"/>
    <p:sldId id="635" r:id="rId30"/>
    <p:sldId id="747" r:id="rId31"/>
    <p:sldId id="748" r:id="rId32"/>
    <p:sldId id="383" r:id="rId3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64F"/>
    <a:srgbClr val="2C399A"/>
    <a:srgbClr val="156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4660"/>
  </p:normalViewPr>
  <p:slideViewPr>
    <p:cSldViewPr>
      <p:cViewPr>
        <p:scale>
          <a:sx n="100" d="100"/>
          <a:sy n="10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3C1E6-FE2D-43FD-9580-DA0F3D45DE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2B679E2-09EC-44BB-B0BE-78BC14E128D3}">
      <dgm:prSet phldrT="[Texto]"/>
      <dgm:spPr/>
      <dgm:t>
        <a:bodyPr/>
        <a:lstStyle/>
        <a:p>
          <a:r>
            <a:rPr lang="pt-BR" dirty="0"/>
            <a:t>Seguridade Social</a:t>
          </a:r>
        </a:p>
      </dgm:t>
    </dgm:pt>
    <dgm:pt modelId="{D4468A19-B172-4FE2-97C0-DE036528A9CB}" type="parTrans" cxnId="{B586AB33-003A-4BCD-8602-A0E708F1AFE9}">
      <dgm:prSet/>
      <dgm:spPr/>
      <dgm:t>
        <a:bodyPr/>
        <a:lstStyle/>
        <a:p>
          <a:endParaRPr lang="pt-BR"/>
        </a:p>
      </dgm:t>
    </dgm:pt>
    <dgm:pt modelId="{AC6A7721-F982-46B4-A4C7-CDF78F2F48AC}" type="sibTrans" cxnId="{B586AB33-003A-4BCD-8602-A0E708F1AFE9}">
      <dgm:prSet/>
      <dgm:spPr/>
      <dgm:t>
        <a:bodyPr/>
        <a:lstStyle/>
        <a:p>
          <a:endParaRPr lang="pt-BR"/>
        </a:p>
      </dgm:t>
    </dgm:pt>
    <dgm:pt modelId="{57787291-56A8-424E-ADD0-7C54C844DE36}">
      <dgm:prSet phldrT="[Texto]"/>
      <dgm:spPr/>
      <dgm:t>
        <a:bodyPr/>
        <a:lstStyle/>
        <a:p>
          <a:r>
            <a:rPr lang="pt-BR" dirty="0"/>
            <a:t>Saúde</a:t>
          </a:r>
        </a:p>
      </dgm:t>
    </dgm:pt>
    <dgm:pt modelId="{596C895C-4D43-4CB1-8800-354E3B332C3E}" type="parTrans" cxnId="{B7388198-D2D8-4CF8-9A2D-6226DF315C0A}">
      <dgm:prSet/>
      <dgm:spPr/>
      <dgm:t>
        <a:bodyPr/>
        <a:lstStyle/>
        <a:p>
          <a:endParaRPr lang="pt-BR"/>
        </a:p>
      </dgm:t>
    </dgm:pt>
    <dgm:pt modelId="{A20BC59C-475E-4FD9-828A-199A0737FC52}" type="sibTrans" cxnId="{B7388198-D2D8-4CF8-9A2D-6226DF315C0A}">
      <dgm:prSet/>
      <dgm:spPr/>
      <dgm:t>
        <a:bodyPr/>
        <a:lstStyle/>
        <a:p>
          <a:endParaRPr lang="pt-BR"/>
        </a:p>
      </dgm:t>
    </dgm:pt>
    <dgm:pt modelId="{BB1A06A4-F1C2-4F36-84A5-14818FA31B48}">
      <dgm:prSet phldrT="[Texto]"/>
      <dgm:spPr/>
      <dgm:t>
        <a:bodyPr/>
        <a:lstStyle/>
        <a:p>
          <a:r>
            <a:rPr lang="pt-BR" dirty="0"/>
            <a:t>Assistência</a:t>
          </a:r>
        </a:p>
      </dgm:t>
    </dgm:pt>
    <dgm:pt modelId="{805E05F8-4546-4B64-B9FE-66EB4ED0D9BE}" type="parTrans" cxnId="{B7D4D44E-2512-44C9-8E99-2D59170DA151}">
      <dgm:prSet/>
      <dgm:spPr/>
      <dgm:t>
        <a:bodyPr/>
        <a:lstStyle/>
        <a:p>
          <a:endParaRPr lang="pt-BR"/>
        </a:p>
      </dgm:t>
    </dgm:pt>
    <dgm:pt modelId="{2BECF48D-A6A3-4004-8D2B-B062DF0D3DF2}" type="sibTrans" cxnId="{B7D4D44E-2512-44C9-8E99-2D59170DA151}">
      <dgm:prSet/>
      <dgm:spPr/>
      <dgm:t>
        <a:bodyPr/>
        <a:lstStyle/>
        <a:p>
          <a:endParaRPr lang="pt-BR"/>
        </a:p>
      </dgm:t>
    </dgm:pt>
    <dgm:pt modelId="{5A9E58B5-B453-4091-9773-F68061CD775B}">
      <dgm:prSet phldrT="[Texto]"/>
      <dgm:spPr/>
      <dgm:t>
        <a:bodyPr/>
        <a:lstStyle/>
        <a:p>
          <a:r>
            <a:rPr lang="pt-BR" dirty="0"/>
            <a:t>Previdência</a:t>
          </a:r>
        </a:p>
      </dgm:t>
    </dgm:pt>
    <dgm:pt modelId="{5A0A3692-83FB-4141-A96F-961CF2C1DACD}" type="parTrans" cxnId="{518F7A7E-6951-478C-AD10-99BDADA91407}">
      <dgm:prSet/>
      <dgm:spPr/>
      <dgm:t>
        <a:bodyPr/>
        <a:lstStyle/>
        <a:p>
          <a:endParaRPr lang="pt-BR"/>
        </a:p>
      </dgm:t>
    </dgm:pt>
    <dgm:pt modelId="{A0E5F225-36C2-4D57-97FC-4197F2ACAEF9}" type="sibTrans" cxnId="{518F7A7E-6951-478C-AD10-99BDADA91407}">
      <dgm:prSet/>
      <dgm:spPr/>
      <dgm:t>
        <a:bodyPr/>
        <a:lstStyle/>
        <a:p>
          <a:endParaRPr lang="pt-BR"/>
        </a:p>
      </dgm:t>
    </dgm:pt>
    <dgm:pt modelId="{B1F00BDB-0FEB-44D7-934F-D12769941B60}" type="pres">
      <dgm:prSet presAssocID="{8BB3C1E6-FE2D-43FD-9580-DA0F3D45DE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554D2A6-E7F1-498F-A15B-7E08587DEDC6}" type="pres">
      <dgm:prSet presAssocID="{32B679E2-09EC-44BB-B0BE-78BC14E128D3}" presName="hierRoot1" presStyleCnt="0">
        <dgm:presLayoutVars>
          <dgm:hierBranch val="init"/>
        </dgm:presLayoutVars>
      </dgm:prSet>
      <dgm:spPr/>
    </dgm:pt>
    <dgm:pt modelId="{2B6E447A-B322-437D-9ADF-8BFB2816DFE0}" type="pres">
      <dgm:prSet presAssocID="{32B679E2-09EC-44BB-B0BE-78BC14E128D3}" presName="rootComposite1" presStyleCnt="0"/>
      <dgm:spPr/>
    </dgm:pt>
    <dgm:pt modelId="{D23A51BF-06B5-440A-BF3C-4BB9D8A2E10C}" type="pres">
      <dgm:prSet presAssocID="{32B679E2-09EC-44BB-B0BE-78BC14E128D3}" presName="rootText1" presStyleLbl="node0" presStyleIdx="0" presStyleCnt="1" custLinFactNeighborX="-879" custLinFactNeighborY="-5483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95ADB0-AA21-4C7B-B198-740C0662F528}" type="pres">
      <dgm:prSet presAssocID="{32B679E2-09EC-44BB-B0BE-78BC14E128D3}" presName="rootConnector1" presStyleLbl="node1" presStyleIdx="0" presStyleCnt="0"/>
      <dgm:spPr/>
      <dgm:t>
        <a:bodyPr/>
        <a:lstStyle/>
        <a:p>
          <a:endParaRPr lang="pt-BR"/>
        </a:p>
      </dgm:t>
    </dgm:pt>
    <dgm:pt modelId="{8A295B13-FA76-438A-8697-B7251296A0E1}" type="pres">
      <dgm:prSet presAssocID="{32B679E2-09EC-44BB-B0BE-78BC14E128D3}" presName="hierChild2" presStyleCnt="0"/>
      <dgm:spPr/>
    </dgm:pt>
    <dgm:pt modelId="{329535D5-57C3-4F95-9D01-CEAFE816F2C5}" type="pres">
      <dgm:prSet presAssocID="{596C895C-4D43-4CB1-8800-354E3B332C3E}" presName="Name37" presStyleLbl="parChTrans1D2" presStyleIdx="0" presStyleCnt="3"/>
      <dgm:spPr/>
      <dgm:t>
        <a:bodyPr/>
        <a:lstStyle/>
        <a:p>
          <a:endParaRPr lang="pt-BR"/>
        </a:p>
      </dgm:t>
    </dgm:pt>
    <dgm:pt modelId="{FB50A54B-1AD5-4927-929C-A692DFF2DBEA}" type="pres">
      <dgm:prSet presAssocID="{57787291-56A8-424E-ADD0-7C54C844DE36}" presName="hierRoot2" presStyleCnt="0">
        <dgm:presLayoutVars>
          <dgm:hierBranch val="init"/>
        </dgm:presLayoutVars>
      </dgm:prSet>
      <dgm:spPr/>
    </dgm:pt>
    <dgm:pt modelId="{7868EE31-09AE-476B-81B1-C6D3BD0299C4}" type="pres">
      <dgm:prSet presAssocID="{57787291-56A8-424E-ADD0-7C54C844DE36}" presName="rootComposite" presStyleCnt="0"/>
      <dgm:spPr/>
    </dgm:pt>
    <dgm:pt modelId="{7D35BDDB-52E6-440A-B90E-D3B40FDF297E}" type="pres">
      <dgm:prSet presAssocID="{57787291-56A8-424E-ADD0-7C54C844DE36}" presName="rootText" presStyleLbl="node2" presStyleIdx="0" presStyleCnt="3" custLinFactNeighborX="407" custLinFactNeighborY="-52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4082889-9EB8-48B9-9A6F-DCFEA4D01DB2}" type="pres">
      <dgm:prSet presAssocID="{57787291-56A8-424E-ADD0-7C54C844DE36}" presName="rootConnector" presStyleLbl="node2" presStyleIdx="0" presStyleCnt="3"/>
      <dgm:spPr/>
      <dgm:t>
        <a:bodyPr/>
        <a:lstStyle/>
        <a:p>
          <a:endParaRPr lang="pt-BR"/>
        </a:p>
      </dgm:t>
    </dgm:pt>
    <dgm:pt modelId="{AEE951A3-58BF-4170-89F5-ED7AFC04E9C5}" type="pres">
      <dgm:prSet presAssocID="{57787291-56A8-424E-ADD0-7C54C844DE36}" presName="hierChild4" presStyleCnt="0"/>
      <dgm:spPr/>
    </dgm:pt>
    <dgm:pt modelId="{26A20A81-FA55-418A-96C0-405BBA50B73C}" type="pres">
      <dgm:prSet presAssocID="{57787291-56A8-424E-ADD0-7C54C844DE36}" presName="hierChild5" presStyleCnt="0"/>
      <dgm:spPr/>
    </dgm:pt>
    <dgm:pt modelId="{F3B26D33-7586-4E26-B691-A4E5985B0A2D}" type="pres">
      <dgm:prSet presAssocID="{805E05F8-4546-4B64-B9FE-66EB4ED0D9BE}" presName="Name37" presStyleLbl="parChTrans1D2" presStyleIdx="1" presStyleCnt="3"/>
      <dgm:spPr/>
      <dgm:t>
        <a:bodyPr/>
        <a:lstStyle/>
        <a:p>
          <a:endParaRPr lang="pt-BR"/>
        </a:p>
      </dgm:t>
    </dgm:pt>
    <dgm:pt modelId="{7C794F27-717B-41D4-BEC9-FEF1A8F6E5BC}" type="pres">
      <dgm:prSet presAssocID="{BB1A06A4-F1C2-4F36-84A5-14818FA31B48}" presName="hierRoot2" presStyleCnt="0">
        <dgm:presLayoutVars>
          <dgm:hierBranch val="init"/>
        </dgm:presLayoutVars>
      </dgm:prSet>
      <dgm:spPr/>
    </dgm:pt>
    <dgm:pt modelId="{24DD20FE-0413-4E9E-B5FE-E3C429E1A248}" type="pres">
      <dgm:prSet presAssocID="{BB1A06A4-F1C2-4F36-84A5-14818FA31B48}" presName="rootComposite" presStyleCnt="0"/>
      <dgm:spPr/>
    </dgm:pt>
    <dgm:pt modelId="{C947CB49-CB02-4350-936D-4DF240C36069}" type="pres">
      <dgm:prSet presAssocID="{BB1A06A4-F1C2-4F36-84A5-14818FA31B48}" presName="rootText" presStyleLbl="node2" presStyleIdx="1" presStyleCnt="3" custLinFactNeighborX="-879" custLinFactNeighborY="-52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490C2B-D702-402E-BAB2-11A6F5CBE3E2}" type="pres">
      <dgm:prSet presAssocID="{BB1A06A4-F1C2-4F36-84A5-14818FA31B48}" presName="rootConnector" presStyleLbl="node2" presStyleIdx="1" presStyleCnt="3"/>
      <dgm:spPr/>
      <dgm:t>
        <a:bodyPr/>
        <a:lstStyle/>
        <a:p>
          <a:endParaRPr lang="pt-BR"/>
        </a:p>
      </dgm:t>
    </dgm:pt>
    <dgm:pt modelId="{7AB5403A-A74C-49B6-AEEE-B72250733D47}" type="pres">
      <dgm:prSet presAssocID="{BB1A06A4-F1C2-4F36-84A5-14818FA31B48}" presName="hierChild4" presStyleCnt="0"/>
      <dgm:spPr/>
    </dgm:pt>
    <dgm:pt modelId="{5FDE07D3-15CB-4D02-9C9D-A4C59E471E62}" type="pres">
      <dgm:prSet presAssocID="{BB1A06A4-F1C2-4F36-84A5-14818FA31B48}" presName="hierChild5" presStyleCnt="0"/>
      <dgm:spPr/>
    </dgm:pt>
    <dgm:pt modelId="{EB8482BC-8D95-4CB6-AC0F-3759C5A426B8}" type="pres">
      <dgm:prSet presAssocID="{5A0A3692-83FB-4141-A96F-961CF2C1DACD}" presName="Name37" presStyleLbl="parChTrans1D2" presStyleIdx="2" presStyleCnt="3"/>
      <dgm:spPr/>
      <dgm:t>
        <a:bodyPr/>
        <a:lstStyle/>
        <a:p>
          <a:endParaRPr lang="pt-BR"/>
        </a:p>
      </dgm:t>
    </dgm:pt>
    <dgm:pt modelId="{E7E53985-71DE-478D-93F6-C247F3687A5C}" type="pres">
      <dgm:prSet presAssocID="{5A9E58B5-B453-4091-9773-F68061CD775B}" presName="hierRoot2" presStyleCnt="0">
        <dgm:presLayoutVars>
          <dgm:hierBranch val="init"/>
        </dgm:presLayoutVars>
      </dgm:prSet>
      <dgm:spPr/>
    </dgm:pt>
    <dgm:pt modelId="{2542842D-B2E9-4CDD-9BE1-8D9ED81D593F}" type="pres">
      <dgm:prSet presAssocID="{5A9E58B5-B453-4091-9773-F68061CD775B}" presName="rootComposite" presStyleCnt="0"/>
      <dgm:spPr/>
    </dgm:pt>
    <dgm:pt modelId="{B0017386-FE1A-4A83-B2AD-8214D4FBD9B0}" type="pres">
      <dgm:prSet presAssocID="{5A9E58B5-B453-4091-9773-F68061CD775B}" presName="rootText" presStyleLbl="node2" presStyleIdx="2" presStyleCnt="3" custLinFactNeighborX="829" custLinFactNeighborY="-52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31E1C4-099A-4378-A9C0-A555B0F6900B}" type="pres">
      <dgm:prSet presAssocID="{5A9E58B5-B453-4091-9773-F68061CD775B}" presName="rootConnector" presStyleLbl="node2" presStyleIdx="2" presStyleCnt="3"/>
      <dgm:spPr/>
      <dgm:t>
        <a:bodyPr/>
        <a:lstStyle/>
        <a:p>
          <a:endParaRPr lang="pt-BR"/>
        </a:p>
      </dgm:t>
    </dgm:pt>
    <dgm:pt modelId="{C80D3787-07C1-4366-9A66-50C9052556DB}" type="pres">
      <dgm:prSet presAssocID="{5A9E58B5-B453-4091-9773-F68061CD775B}" presName="hierChild4" presStyleCnt="0"/>
      <dgm:spPr/>
    </dgm:pt>
    <dgm:pt modelId="{CB3B2544-32DD-488B-9A0A-2CD62B68CA9B}" type="pres">
      <dgm:prSet presAssocID="{5A9E58B5-B453-4091-9773-F68061CD775B}" presName="hierChild5" presStyleCnt="0"/>
      <dgm:spPr/>
    </dgm:pt>
    <dgm:pt modelId="{86AF6F0B-F781-426B-BBDD-267AE65406F9}" type="pres">
      <dgm:prSet presAssocID="{32B679E2-09EC-44BB-B0BE-78BC14E128D3}" presName="hierChild3" presStyleCnt="0"/>
      <dgm:spPr/>
    </dgm:pt>
  </dgm:ptLst>
  <dgm:cxnLst>
    <dgm:cxn modelId="{82E168A5-3E09-4480-B693-6891507CB061}" type="presOf" srcId="{5A9E58B5-B453-4091-9773-F68061CD775B}" destId="{B0017386-FE1A-4A83-B2AD-8214D4FBD9B0}" srcOrd="0" destOrd="0" presId="urn:microsoft.com/office/officeart/2005/8/layout/orgChart1"/>
    <dgm:cxn modelId="{F6FAA1D5-A68D-46EE-8D01-9910A8F4715E}" type="presOf" srcId="{57787291-56A8-424E-ADD0-7C54C844DE36}" destId="{C4082889-9EB8-48B9-9A6F-DCFEA4D01DB2}" srcOrd="1" destOrd="0" presId="urn:microsoft.com/office/officeart/2005/8/layout/orgChart1"/>
    <dgm:cxn modelId="{44A87AB5-2902-4F61-94C8-1423A7CFED12}" type="presOf" srcId="{32B679E2-09EC-44BB-B0BE-78BC14E128D3}" destId="{D23A51BF-06B5-440A-BF3C-4BB9D8A2E10C}" srcOrd="0" destOrd="0" presId="urn:microsoft.com/office/officeart/2005/8/layout/orgChart1"/>
    <dgm:cxn modelId="{B7388198-D2D8-4CF8-9A2D-6226DF315C0A}" srcId="{32B679E2-09EC-44BB-B0BE-78BC14E128D3}" destId="{57787291-56A8-424E-ADD0-7C54C844DE36}" srcOrd="0" destOrd="0" parTransId="{596C895C-4D43-4CB1-8800-354E3B332C3E}" sibTransId="{A20BC59C-475E-4FD9-828A-199A0737FC52}"/>
    <dgm:cxn modelId="{A609AD65-23F4-44EA-A60E-6034033277AB}" type="presOf" srcId="{BB1A06A4-F1C2-4F36-84A5-14818FA31B48}" destId="{C947CB49-CB02-4350-936D-4DF240C36069}" srcOrd="0" destOrd="0" presId="urn:microsoft.com/office/officeart/2005/8/layout/orgChart1"/>
    <dgm:cxn modelId="{C4309BE4-4E93-412C-AA35-DBF02E67C074}" type="presOf" srcId="{5A0A3692-83FB-4141-A96F-961CF2C1DACD}" destId="{EB8482BC-8D95-4CB6-AC0F-3759C5A426B8}" srcOrd="0" destOrd="0" presId="urn:microsoft.com/office/officeart/2005/8/layout/orgChart1"/>
    <dgm:cxn modelId="{1314610D-A169-4E53-94C9-AFF03B24061E}" type="presOf" srcId="{57787291-56A8-424E-ADD0-7C54C844DE36}" destId="{7D35BDDB-52E6-440A-B90E-D3B40FDF297E}" srcOrd="0" destOrd="0" presId="urn:microsoft.com/office/officeart/2005/8/layout/orgChart1"/>
    <dgm:cxn modelId="{919F34CA-B007-4D12-91C3-5A6C90194894}" type="presOf" srcId="{5A9E58B5-B453-4091-9773-F68061CD775B}" destId="{7431E1C4-099A-4378-A9C0-A555B0F6900B}" srcOrd="1" destOrd="0" presId="urn:microsoft.com/office/officeart/2005/8/layout/orgChart1"/>
    <dgm:cxn modelId="{42A95FD5-1681-42A4-8D97-16C9E6C3C5BA}" type="presOf" srcId="{596C895C-4D43-4CB1-8800-354E3B332C3E}" destId="{329535D5-57C3-4F95-9D01-CEAFE816F2C5}" srcOrd="0" destOrd="0" presId="urn:microsoft.com/office/officeart/2005/8/layout/orgChart1"/>
    <dgm:cxn modelId="{39ED15A9-47AB-428B-A851-4DE50EEE3719}" type="presOf" srcId="{BB1A06A4-F1C2-4F36-84A5-14818FA31B48}" destId="{85490C2B-D702-402E-BAB2-11A6F5CBE3E2}" srcOrd="1" destOrd="0" presId="urn:microsoft.com/office/officeart/2005/8/layout/orgChart1"/>
    <dgm:cxn modelId="{407B9356-561F-4FF1-8176-92B2627CECF9}" type="presOf" srcId="{32B679E2-09EC-44BB-B0BE-78BC14E128D3}" destId="{EE95ADB0-AA21-4C7B-B198-740C0662F528}" srcOrd="1" destOrd="0" presId="urn:microsoft.com/office/officeart/2005/8/layout/orgChart1"/>
    <dgm:cxn modelId="{B586AB33-003A-4BCD-8602-A0E708F1AFE9}" srcId="{8BB3C1E6-FE2D-43FD-9580-DA0F3D45DE3E}" destId="{32B679E2-09EC-44BB-B0BE-78BC14E128D3}" srcOrd="0" destOrd="0" parTransId="{D4468A19-B172-4FE2-97C0-DE036528A9CB}" sibTransId="{AC6A7721-F982-46B4-A4C7-CDF78F2F48AC}"/>
    <dgm:cxn modelId="{91816463-A5F2-4627-9F41-118DF2FAB5D0}" type="presOf" srcId="{8BB3C1E6-FE2D-43FD-9580-DA0F3D45DE3E}" destId="{B1F00BDB-0FEB-44D7-934F-D12769941B60}" srcOrd="0" destOrd="0" presId="urn:microsoft.com/office/officeart/2005/8/layout/orgChart1"/>
    <dgm:cxn modelId="{518F7A7E-6951-478C-AD10-99BDADA91407}" srcId="{32B679E2-09EC-44BB-B0BE-78BC14E128D3}" destId="{5A9E58B5-B453-4091-9773-F68061CD775B}" srcOrd="2" destOrd="0" parTransId="{5A0A3692-83FB-4141-A96F-961CF2C1DACD}" sibTransId="{A0E5F225-36C2-4D57-97FC-4197F2ACAEF9}"/>
    <dgm:cxn modelId="{B7D4D44E-2512-44C9-8E99-2D59170DA151}" srcId="{32B679E2-09EC-44BB-B0BE-78BC14E128D3}" destId="{BB1A06A4-F1C2-4F36-84A5-14818FA31B48}" srcOrd="1" destOrd="0" parTransId="{805E05F8-4546-4B64-B9FE-66EB4ED0D9BE}" sibTransId="{2BECF48D-A6A3-4004-8D2B-B062DF0D3DF2}"/>
    <dgm:cxn modelId="{0326A9FE-AE60-481A-8AAC-AC26B1BC3217}" type="presOf" srcId="{805E05F8-4546-4B64-B9FE-66EB4ED0D9BE}" destId="{F3B26D33-7586-4E26-B691-A4E5985B0A2D}" srcOrd="0" destOrd="0" presId="urn:microsoft.com/office/officeart/2005/8/layout/orgChart1"/>
    <dgm:cxn modelId="{18FA8EF2-026C-41F8-9305-77F868495A59}" type="presParOf" srcId="{B1F00BDB-0FEB-44D7-934F-D12769941B60}" destId="{7554D2A6-E7F1-498F-A15B-7E08587DEDC6}" srcOrd="0" destOrd="0" presId="urn:microsoft.com/office/officeart/2005/8/layout/orgChart1"/>
    <dgm:cxn modelId="{8D3AF8AF-64BE-4DA0-A52A-DA102C3B46DA}" type="presParOf" srcId="{7554D2A6-E7F1-498F-A15B-7E08587DEDC6}" destId="{2B6E447A-B322-437D-9ADF-8BFB2816DFE0}" srcOrd="0" destOrd="0" presId="urn:microsoft.com/office/officeart/2005/8/layout/orgChart1"/>
    <dgm:cxn modelId="{E479B416-15D8-4BDA-8E95-D77801F2F2E5}" type="presParOf" srcId="{2B6E447A-B322-437D-9ADF-8BFB2816DFE0}" destId="{D23A51BF-06B5-440A-BF3C-4BB9D8A2E10C}" srcOrd="0" destOrd="0" presId="urn:microsoft.com/office/officeart/2005/8/layout/orgChart1"/>
    <dgm:cxn modelId="{5DB66D07-97BB-4B4E-BE11-405155695385}" type="presParOf" srcId="{2B6E447A-B322-437D-9ADF-8BFB2816DFE0}" destId="{EE95ADB0-AA21-4C7B-B198-740C0662F528}" srcOrd="1" destOrd="0" presId="urn:microsoft.com/office/officeart/2005/8/layout/orgChart1"/>
    <dgm:cxn modelId="{A0A061A8-49C5-4497-8326-41030546F7B5}" type="presParOf" srcId="{7554D2A6-E7F1-498F-A15B-7E08587DEDC6}" destId="{8A295B13-FA76-438A-8697-B7251296A0E1}" srcOrd="1" destOrd="0" presId="urn:microsoft.com/office/officeart/2005/8/layout/orgChart1"/>
    <dgm:cxn modelId="{D4578CFB-8B70-4153-AAB7-E735BCD2415F}" type="presParOf" srcId="{8A295B13-FA76-438A-8697-B7251296A0E1}" destId="{329535D5-57C3-4F95-9D01-CEAFE816F2C5}" srcOrd="0" destOrd="0" presId="urn:microsoft.com/office/officeart/2005/8/layout/orgChart1"/>
    <dgm:cxn modelId="{66E884E8-C9E4-4DB3-945A-CC8D87D2472D}" type="presParOf" srcId="{8A295B13-FA76-438A-8697-B7251296A0E1}" destId="{FB50A54B-1AD5-4927-929C-A692DFF2DBEA}" srcOrd="1" destOrd="0" presId="urn:microsoft.com/office/officeart/2005/8/layout/orgChart1"/>
    <dgm:cxn modelId="{DDD5FB40-A9B5-409C-8FA2-FB45A1BD8915}" type="presParOf" srcId="{FB50A54B-1AD5-4927-929C-A692DFF2DBEA}" destId="{7868EE31-09AE-476B-81B1-C6D3BD0299C4}" srcOrd="0" destOrd="0" presId="urn:microsoft.com/office/officeart/2005/8/layout/orgChart1"/>
    <dgm:cxn modelId="{46829DDC-F52E-472B-9849-ABA5271E20F3}" type="presParOf" srcId="{7868EE31-09AE-476B-81B1-C6D3BD0299C4}" destId="{7D35BDDB-52E6-440A-B90E-D3B40FDF297E}" srcOrd="0" destOrd="0" presId="urn:microsoft.com/office/officeart/2005/8/layout/orgChart1"/>
    <dgm:cxn modelId="{99D694FB-B047-43E8-8DC8-9C7A3527318A}" type="presParOf" srcId="{7868EE31-09AE-476B-81B1-C6D3BD0299C4}" destId="{C4082889-9EB8-48B9-9A6F-DCFEA4D01DB2}" srcOrd="1" destOrd="0" presId="urn:microsoft.com/office/officeart/2005/8/layout/orgChart1"/>
    <dgm:cxn modelId="{83BDC3CD-B762-4AA4-A188-88EA35B58477}" type="presParOf" srcId="{FB50A54B-1AD5-4927-929C-A692DFF2DBEA}" destId="{AEE951A3-58BF-4170-89F5-ED7AFC04E9C5}" srcOrd="1" destOrd="0" presId="urn:microsoft.com/office/officeart/2005/8/layout/orgChart1"/>
    <dgm:cxn modelId="{6806C104-877B-48FD-9C6F-63C3ED475B50}" type="presParOf" srcId="{FB50A54B-1AD5-4927-929C-A692DFF2DBEA}" destId="{26A20A81-FA55-418A-96C0-405BBA50B73C}" srcOrd="2" destOrd="0" presId="urn:microsoft.com/office/officeart/2005/8/layout/orgChart1"/>
    <dgm:cxn modelId="{F2526667-A80C-447C-8659-638B7DD42FAE}" type="presParOf" srcId="{8A295B13-FA76-438A-8697-B7251296A0E1}" destId="{F3B26D33-7586-4E26-B691-A4E5985B0A2D}" srcOrd="2" destOrd="0" presId="urn:microsoft.com/office/officeart/2005/8/layout/orgChart1"/>
    <dgm:cxn modelId="{7B5897C9-47F9-409E-9C0B-1C00301D90D0}" type="presParOf" srcId="{8A295B13-FA76-438A-8697-B7251296A0E1}" destId="{7C794F27-717B-41D4-BEC9-FEF1A8F6E5BC}" srcOrd="3" destOrd="0" presId="urn:microsoft.com/office/officeart/2005/8/layout/orgChart1"/>
    <dgm:cxn modelId="{5B2D0F8C-1E82-4D22-A2D6-B8AE2BF8235B}" type="presParOf" srcId="{7C794F27-717B-41D4-BEC9-FEF1A8F6E5BC}" destId="{24DD20FE-0413-4E9E-B5FE-E3C429E1A248}" srcOrd="0" destOrd="0" presId="urn:microsoft.com/office/officeart/2005/8/layout/orgChart1"/>
    <dgm:cxn modelId="{6D33BA2F-79B9-42E6-B6A3-76EA9FABF3CC}" type="presParOf" srcId="{24DD20FE-0413-4E9E-B5FE-E3C429E1A248}" destId="{C947CB49-CB02-4350-936D-4DF240C36069}" srcOrd="0" destOrd="0" presId="urn:microsoft.com/office/officeart/2005/8/layout/orgChart1"/>
    <dgm:cxn modelId="{80D67DB9-B092-451E-ADE7-016690251FA8}" type="presParOf" srcId="{24DD20FE-0413-4E9E-B5FE-E3C429E1A248}" destId="{85490C2B-D702-402E-BAB2-11A6F5CBE3E2}" srcOrd="1" destOrd="0" presId="urn:microsoft.com/office/officeart/2005/8/layout/orgChart1"/>
    <dgm:cxn modelId="{78C16105-2236-4324-A336-910C2D153C8E}" type="presParOf" srcId="{7C794F27-717B-41D4-BEC9-FEF1A8F6E5BC}" destId="{7AB5403A-A74C-49B6-AEEE-B72250733D47}" srcOrd="1" destOrd="0" presId="urn:microsoft.com/office/officeart/2005/8/layout/orgChart1"/>
    <dgm:cxn modelId="{C22319F8-E385-42F0-94F9-B4121235F078}" type="presParOf" srcId="{7C794F27-717B-41D4-BEC9-FEF1A8F6E5BC}" destId="{5FDE07D3-15CB-4D02-9C9D-A4C59E471E62}" srcOrd="2" destOrd="0" presId="urn:microsoft.com/office/officeart/2005/8/layout/orgChart1"/>
    <dgm:cxn modelId="{3629FF7E-807C-458E-AB6D-DFB06CC513C0}" type="presParOf" srcId="{8A295B13-FA76-438A-8697-B7251296A0E1}" destId="{EB8482BC-8D95-4CB6-AC0F-3759C5A426B8}" srcOrd="4" destOrd="0" presId="urn:microsoft.com/office/officeart/2005/8/layout/orgChart1"/>
    <dgm:cxn modelId="{1D443AFB-FB30-4B1F-9A85-93C7CFBC6A13}" type="presParOf" srcId="{8A295B13-FA76-438A-8697-B7251296A0E1}" destId="{E7E53985-71DE-478D-93F6-C247F3687A5C}" srcOrd="5" destOrd="0" presId="urn:microsoft.com/office/officeart/2005/8/layout/orgChart1"/>
    <dgm:cxn modelId="{CC83A6E1-3798-4AA8-B85A-915ECE2B3BFE}" type="presParOf" srcId="{E7E53985-71DE-478D-93F6-C247F3687A5C}" destId="{2542842D-B2E9-4CDD-9BE1-8D9ED81D593F}" srcOrd="0" destOrd="0" presId="urn:microsoft.com/office/officeart/2005/8/layout/orgChart1"/>
    <dgm:cxn modelId="{6CBB23C0-A8C6-4DD6-84C5-0D0D28F0623F}" type="presParOf" srcId="{2542842D-B2E9-4CDD-9BE1-8D9ED81D593F}" destId="{B0017386-FE1A-4A83-B2AD-8214D4FBD9B0}" srcOrd="0" destOrd="0" presId="urn:microsoft.com/office/officeart/2005/8/layout/orgChart1"/>
    <dgm:cxn modelId="{8FCE389C-8440-41AE-8661-8BA9A10741E2}" type="presParOf" srcId="{2542842D-B2E9-4CDD-9BE1-8D9ED81D593F}" destId="{7431E1C4-099A-4378-A9C0-A555B0F6900B}" srcOrd="1" destOrd="0" presId="urn:microsoft.com/office/officeart/2005/8/layout/orgChart1"/>
    <dgm:cxn modelId="{C3CA6063-992D-43D3-8CE9-24C2027BEEF0}" type="presParOf" srcId="{E7E53985-71DE-478D-93F6-C247F3687A5C}" destId="{C80D3787-07C1-4366-9A66-50C9052556DB}" srcOrd="1" destOrd="0" presId="urn:microsoft.com/office/officeart/2005/8/layout/orgChart1"/>
    <dgm:cxn modelId="{84A5C94B-544C-487A-9A92-17BFA0928C6A}" type="presParOf" srcId="{E7E53985-71DE-478D-93F6-C247F3687A5C}" destId="{CB3B2544-32DD-488B-9A0A-2CD62B68CA9B}" srcOrd="2" destOrd="0" presId="urn:microsoft.com/office/officeart/2005/8/layout/orgChart1"/>
    <dgm:cxn modelId="{059A20FB-1873-443A-A9C9-9284337EFDE1}" type="presParOf" srcId="{7554D2A6-E7F1-498F-A15B-7E08587DEDC6}" destId="{86AF6F0B-F781-426B-BBDD-267AE65406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50752-58F1-4F86-A8BA-8C62C5AEB334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3512108-D81D-49AA-B794-42AC7DEA209B}">
      <dgm:prSet phldrT="[Texto]"/>
      <dgm:spPr/>
      <dgm:t>
        <a:bodyPr/>
        <a:lstStyle/>
        <a:p>
          <a:r>
            <a:rPr lang="pt-BR" dirty="0"/>
            <a:t>Previdência Social</a:t>
          </a:r>
        </a:p>
      </dgm:t>
    </dgm:pt>
    <dgm:pt modelId="{4205BF86-3580-4EB1-9263-7B387638B4D9}" type="parTrans" cxnId="{B8AD1E77-8AA9-4BBE-A18C-B17E2525E07E}">
      <dgm:prSet/>
      <dgm:spPr/>
      <dgm:t>
        <a:bodyPr/>
        <a:lstStyle/>
        <a:p>
          <a:endParaRPr lang="pt-BR"/>
        </a:p>
      </dgm:t>
    </dgm:pt>
    <dgm:pt modelId="{54D46CC1-D3EB-416E-9DCF-4EC6412EEB21}" type="sibTrans" cxnId="{B8AD1E77-8AA9-4BBE-A18C-B17E2525E07E}">
      <dgm:prSet/>
      <dgm:spPr/>
      <dgm:t>
        <a:bodyPr/>
        <a:lstStyle/>
        <a:p>
          <a:endParaRPr lang="pt-BR"/>
        </a:p>
      </dgm:t>
    </dgm:pt>
    <dgm:pt modelId="{0449F4C9-AD93-4A3F-8DFC-869856BBF202}">
      <dgm:prSet phldrT="[Texto]" custT="1"/>
      <dgm:spPr/>
      <dgm:t>
        <a:bodyPr/>
        <a:lstStyle/>
        <a:p>
          <a:r>
            <a:rPr lang="pt-BR" sz="3000" dirty="0">
              <a:latin typeface="Calibri" pitchFamily="34" charset="0"/>
            </a:rPr>
            <a:t>Pública</a:t>
          </a:r>
        </a:p>
      </dgm:t>
    </dgm:pt>
    <dgm:pt modelId="{F47FA3E3-81A5-43CB-9C43-5D731E4F87C4}" type="parTrans" cxnId="{E66F9281-6346-4EA1-A0BE-7CA044613679}">
      <dgm:prSet/>
      <dgm:spPr/>
      <dgm:t>
        <a:bodyPr/>
        <a:lstStyle/>
        <a:p>
          <a:endParaRPr lang="pt-BR" dirty="0"/>
        </a:p>
      </dgm:t>
    </dgm:pt>
    <dgm:pt modelId="{2916B8B8-8E48-4B56-BF78-403018DCE599}" type="sibTrans" cxnId="{E66F9281-6346-4EA1-A0BE-7CA044613679}">
      <dgm:prSet/>
      <dgm:spPr/>
      <dgm:t>
        <a:bodyPr/>
        <a:lstStyle/>
        <a:p>
          <a:endParaRPr lang="pt-BR"/>
        </a:p>
      </dgm:t>
    </dgm:pt>
    <dgm:pt modelId="{16A1D4C2-0A1C-4E1A-B9F7-E5EFA30DE870}">
      <dgm:prSet phldrT="[Texto]" custT="1"/>
      <dgm:spPr/>
      <dgm:t>
        <a:bodyPr/>
        <a:lstStyle/>
        <a:p>
          <a:r>
            <a:rPr lang="pt-BR" sz="3000" dirty="0">
              <a:latin typeface="Calibri" pitchFamily="34" charset="0"/>
            </a:rPr>
            <a:t>RGPS</a:t>
          </a:r>
        </a:p>
      </dgm:t>
    </dgm:pt>
    <dgm:pt modelId="{C92DAE89-5CDE-4A4B-B25D-B3B340BB2D4E}" type="parTrans" cxnId="{6DF89327-125D-4B12-AABD-887604F64120}">
      <dgm:prSet/>
      <dgm:spPr/>
      <dgm:t>
        <a:bodyPr/>
        <a:lstStyle/>
        <a:p>
          <a:endParaRPr lang="pt-BR" dirty="0"/>
        </a:p>
      </dgm:t>
    </dgm:pt>
    <dgm:pt modelId="{1F46441B-911C-4B42-B612-65A0EA5C4348}" type="sibTrans" cxnId="{6DF89327-125D-4B12-AABD-887604F64120}">
      <dgm:prSet/>
      <dgm:spPr/>
      <dgm:t>
        <a:bodyPr/>
        <a:lstStyle/>
        <a:p>
          <a:endParaRPr lang="pt-BR"/>
        </a:p>
      </dgm:t>
    </dgm:pt>
    <dgm:pt modelId="{F3A5DEF9-4887-4F8A-B5C2-914870421A82}">
      <dgm:prSet phldrT="[Texto]" custT="1"/>
      <dgm:spPr/>
      <dgm:t>
        <a:bodyPr/>
        <a:lstStyle/>
        <a:p>
          <a:r>
            <a:rPr lang="pt-BR" sz="3000" dirty="0">
              <a:latin typeface="Calibri" pitchFamily="34" charset="0"/>
            </a:rPr>
            <a:t>Militar</a:t>
          </a:r>
        </a:p>
      </dgm:t>
    </dgm:pt>
    <dgm:pt modelId="{05349D87-C425-4E84-A80D-914D4C25DC7D}" type="parTrans" cxnId="{5AFD4E53-FCAD-4CB0-9D76-531D3D350C9E}">
      <dgm:prSet/>
      <dgm:spPr/>
      <dgm:t>
        <a:bodyPr/>
        <a:lstStyle/>
        <a:p>
          <a:endParaRPr lang="pt-BR" dirty="0"/>
        </a:p>
      </dgm:t>
    </dgm:pt>
    <dgm:pt modelId="{FCE08C6D-ECF4-45CC-8DCC-C66763B004B2}" type="sibTrans" cxnId="{5AFD4E53-FCAD-4CB0-9D76-531D3D350C9E}">
      <dgm:prSet/>
      <dgm:spPr/>
      <dgm:t>
        <a:bodyPr/>
        <a:lstStyle/>
        <a:p>
          <a:endParaRPr lang="pt-BR"/>
        </a:p>
      </dgm:t>
    </dgm:pt>
    <dgm:pt modelId="{27214D23-614B-4BCA-979B-3304E734B038}">
      <dgm:prSet phldrT="[Texto]" custT="1"/>
      <dgm:spPr/>
      <dgm:t>
        <a:bodyPr/>
        <a:lstStyle/>
        <a:p>
          <a:r>
            <a:rPr lang="pt-BR" sz="3000" dirty="0">
              <a:latin typeface="Calibri" pitchFamily="34" charset="0"/>
            </a:rPr>
            <a:t>Privada</a:t>
          </a:r>
        </a:p>
      </dgm:t>
    </dgm:pt>
    <dgm:pt modelId="{4FA38223-7157-4584-9A10-EF96E5349B34}" type="parTrans" cxnId="{177DFF8A-FF46-4C00-9AB2-9187F5AC0B36}">
      <dgm:prSet/>
      <dgm:spPr/>
      <dgm:t>
        <a:bodyPr/>
        <a:lstStyle/>
        <a:p>
          <a:endParaRPr lang="pt-BR" dirty="0"/>
        </a:p>
      </dgm:t>
    </dgm:pt>
    <dgm:pt modelId="{29C1B564-A898-4A32-BDD3-3A0DC04D8744}" type="sibTrans" cxnId="{177DFF8A-FF46-4C00-9AB2-9187F5AC0B36}">
      <dgm:prSet/>
      <dgm:spPr/>
      <dgm:t>
        <a:bodyPr/>
        <a:lstStyle/>
        <a:p>
          <a:endParaRPr lang="pt-BR"/>
        </a:p>
      </dgm:t>
    </dgm:pt>
    <dgm:pt modelId="{6C67622A-1FD8-4B2C-B40C-8C36FCF6EE18}">
      <dgm:prSet phldrT="[Texto]" custT="1"/>
      <dgm:spPr/>
      <dgm:t>
        <a:bodyPr/>
        <a:lstStyle/>
        <a:p>
          <a:r>
            <a:rPr lang="pt-BR" sz="3000" dirty="0">
              <a:latin typeface="Calibri" pitchFamily="34" charset="0"/>
            </a:rPr>
            <a:t>Aberta</a:t>
          </a:r>
        </a:p>
      </dgm:t>
    </dgm:pt>
    <dgm:pt modelId="{AF8AD610-049D-442F-9729-2308B6897022}" type="parTrans" cxnId="{3C43AD09-04A0-4680-B1F3-968C03EC4E65}">
      <dgm:prSet/>
      <dgm:spPr/>
      <dgm:t>
        <a:bodyPr/>
        <a:lstStyle/>
        <a:p>
          <a:endParaRPr lang="pt-BR" dirty="0"/>
        </a:p>
      </dgm:t>
    </dgm:pt>
    <dgm:pt modelId="{46FB9024-57C3-4697-A6BB-04B6CCD183AF}" type="sibTrans" cxnId="{3C43AD09-04A0-4680-B1F3-968C03EC4E65}">
      <dgm:prSet/>
      <dgm:spPr/>
      <dgm:t>
        <a:bodyPr/>
        <a:lstStyle/>
        <a:p>
          <a:endParaRPr lang="pt-BR"/>
        </a:p>
      </dgm:t>
    </dgm:pt>
    <dgm:pt modelId="{153DFF83-7B76-482B-BAB5-DB559A63B4E0}">
      <dgm:prSet custT="1"/>
      <dgm:spPr/>
      <dgm:t>
        <a:bodyPr/>
        <a:lstStyle/>
        <a:p>
          <a:r>
            <a:rPr lang="pt-BR" sz="3000" dirty="0">
              <a:latin typeface="Calibri" pitchFamily="34" charset="0"/>
            </a:rPr>
            <a:t>Fechada</a:t>
          </a:r>
        </a:p>
      </dgm:t>
    </dgm:pt>
    <dgm:pt modelId="{4A96BBF8-2338-4ECF-9DBA-593A9B4FA75F}" type="parTrans" cxnId="{D17B2137-0FE2-407D-8E49-0D83EDAD8584}">
      <dgm:prSet/>
      <dgm:spPr/>
      <dgm:t>
        <a:bodyPr/>
        <a:lstStyle/>
        <a:p>
          <a:endParaRPr lang="pt-BR" dirty="0"/>
        </a:p>
      </dgm:t>
    </dgm:pt>
    <dgm:pt modelId="{37665CF0-2DD8-43C2-A70F-D6D95B3AFBBC}" type="sibTrans" cxnId="{D17B2137-0FE2-407D-8E49-0D83EDAD8584}">
      <dgm:prSet/>
      <dgm:spPr/>
      <dgm:t>
        <a:bodyPr/>
        <a:lstStyle/>
        <a:p>
          <a:endParaRPr lang="pt-BR"/>
        </a:p>
      </dgm:t>
    </dgm:pt>
    <dgm:pt modelId="{57DBF86F-9E22-43F0-83C9-4E643B075F98}">
      <dgm:prSet custT="1"/>
      <dgm:spPr/>
      <dgm:t>
        <a:bodyPr/>
        <a:lstStyle/>
        <a:p>
          <a:r>
            <a:rPr lang="pt-BR" sz="3000" dirty="0">
              <a:latin typeface="Calibri" pitchFamily="34" charset="0"/>
            </a:rPr>
            <a:t>RPPS</a:t>
          </a:r>
        </a:p>
      </dgm:t>
    </dgm:pt>
    <dgm:pt modelId="{CEE0AA7F-910A-4374-B69F-7F4B24B59CBD}" type="parTrans" cxnId="{B44622F8-D8C8-4D8D-B17D-5F8C4CCF1C8D}">
      <dgm:prSet/>
      <dgm:spPr/>
      <dgm:t>
        <a:bodyPr/>
        <a:lstStyle/>
        <a:p>
          <a:endParaRPr lang="pt-BR" dirty="0"/>
        </a:p>
      </dgm:t>
    </dgm:pt>
    <dgm:pt modelId="{D4FEB1B1-96B0-4136-B54F-6DAB5F482724}" type="sibTrans" cxnId="{B44622F8-D8C8-4D8D-B17D-5F8C4CCF1C8D}">
      <dgm:prSet/>
      <dgm:spPr/>
      <dgm:t>
        <a:bodyPr/>
        <a:lstStyle/>
        <a:p>
          <a:endParaRPr lang="pt-BR"/>
        </a:p>
      </dgm:t>
    </dgm:pt>
    <dgm:pt modelId="{D50BC100-9E60-49D9-B881-651E0E245626}" type="pres">
      <dgm:prSet presAssocID="{0AB50752-58F1-4F86-A8BA-8C62C5AEB3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764E71A-F3CE-4D22-8ADD-D0CDF1B324F1}" type="pres">
      <dgm:prSet presAssocID="{B3512108-D81D-49AA-B794-42AC7DEA209B}" presName="root1" presStyleCnt="0"/>
      <dgm:spPr/>
    </dgm:pt>
    <dgm:pt modelId="{C95EA366-9A3E-444D-93AF-D3FD74AF5239}" type="pres">
      <dgm:prSet presAssocID="{B3512108-D81D-49AA-B794-42AC7DEA209B}" presName="LevelOneTextNode" presStyleLbl="node0" presStyleIdx="0" presStyleCnt="1" custScaleX="127431" custScaleY="169908" custLinFactNeighborX="-23530" custLinFactNeighborY="-4629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8D54130-3FF9-47F0-AAA4-6A171704C7BD}" type="pres">
      <dgm:prSet presAssocID="{B3512108-D81D-49AA-B794-42AC7DEA209B}" presName="level2hierChild" presStyleCnt="0"/>
      <dgm:spPr/>
    </dgm:pt>
    <dgm:pt modelId="{22E8BA76-1BA5-4945-99DD-12A581C657BD}" type="pres">
      <dgm:prSet presAssocID="{F47FA3E3-81A5-43CB-9C43-5D731E4F87C4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12DA992E-6447-441A-A3E1-63BAFD354E9A}" type="pres">
      <dgm:prSet presAssocID="{F47FA3E3-81A5-43CB-9C43-5D731E4F87C4}" presName="connTx" presStyleLbl="parChTrans1D2" presStyleIdx="0" presStyleCnt="2"/>
      <dgm:spPr/>
      <dgm:t>
        <a:bodyPr/>
        <a:lstStyle/>
        <a:p>
          <a:endParaRPr lang="pt-BR"/>
        </a:p>
      </dgm:t>
    </dgm:pt>
    <dgm:pt modelId="{49DCE87D-2FBD-45AC-AF5E-5BA8F24F7985}" type="pres">
      <dgm:prSet presAssocID="{0449F4C9-AD93-4A3F-8DFC-869856BBF202}" presName="root2" presStyleCnt="0"/>
      <dgm:spPr/>
    </dgm:pt>
    <dgm:pt modelId="{5A5B0B91-648B-4D74-BD52-3BEF8AE39183}" type="pres">
      <dgm:prSet presAssocID="{0449F4C9-AD93-4A3F-8DFC-869856BBF202}" presName="LevelTwoTextNode" presStyleLbl="node2" presStyleIdx="0" presStyleCnt="2" custScaleX="76463" custScaleY="91756" custLinFactNeighborX="-21867" custLinFactNeighborY="-1075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20BF1B5-7198-4D90-B2E1-721F7C27D072}" type="pres">
      <dgm:prSet presAssocID="{0449F4C9-AD93-4A3F-8DFC-869856BBF202}" presName="level3hierChild" presStyleCnt="0"/>
      <dgm:spPr/>
    </dgm:pt>
    <dgm:pt modelId="{CF36A0CE-EF12-4C9A-995D-E3CE9502AB3A}" type="pres">
      <dgm:prSet presAssocID="{C92DAE89-5CDE-4A4B-B25D-B3B340BB2D4E}" presName="conn2-1" presStyleLbl="parChTrans1D3" presStyleIdx="0" presStyleCnt="5"/>
      <dgm:spPr/>
      <dgm:t>
        <a:bodyPr/>
        <a:lstStyle/>
        <a:p>
          <a:endParaRPr lang="pt-BR"/>
        </a:p>
      </dgm:t>
    </dgm:pt>
    <dgm:pt modelId="{CC4BC9CA-E6FB-4278-A1D0-9C19D77618C8}" type="pres">
      <dgm:prSet presAssocID="{C92DAE89-5CDE-4A4B-B25D-B3B340BB2D4E}" presName="connTx" presStyleLbl="parChTrans1D3" presStyleIdx="0" presStyleCnt="5"/>
      <dgm:spPr/>
      <dgm:t>
        <a:bodyPr/>
        <a:lstStyle/>
        <a:p>
          <a:endParaRPr lang="pt-BR"/>
        </a:p>
      </dgm:t>
    </dgm:pt>
    <dgm:pt modelId="{6CDB9DFC-E921-4A37-8B07-2F2987F61EED}" type="pres">
      <dgm:prSet presAssocID="{16A1D4C2-0A1C-4E1A-B9F7-E5EFA30DE870}" presName="root2" presStyleCnt="0"/>
      <dgm:spPr/>
    </dgm:pt>
    <dgm:pt modelId="{4F567B08-809F-49AB-B2DF-A0531B01791E}" type="pres">
      <dgm:prSet presAssocID="{16A1D4C2-0A1C-4E1A-B9F7-E5EFA30DE870}" presName="LevelTwoTextNode" presStyleLbl="node3" presStyleIdx="0" presStyleCnt="5" custScaleX="83295" custScaleY="82998" custLinFactNeighborX="12165" custLinFactNeighborY="75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1088B49-9AFE-4620-A4D5-A3B8165FCE4B}" type="pres">
      <dgm:prSet presAssocID="{16A1D4C2-0A1C-4E1A-B9F7-E5EFA30DE870}" presName="level3hierChild" presStyleCnt="0"/>
      <dgm:spPr/>
    </dgm:pt>
    <dgm:pt modelId="{DAA30C5F-02CF-4643-97ED-BDCEB1F7AE6E}" type="pres">
      <dgm:prSet presAssocID="{CEE0AA7F-910A-4374-B69F-7F4B24B59CBD}" presName="conn2-1" presStyleLbl="parChTrans1D3" presStyleIdx="1" presStyleCnt="5"/>
      <dgm:spPr/>
      <dgm:t>
        <a:bodyPr/>
        <a:lstStyle/>
        <a:p>
          <a:endParaRPr lang="pt-BR"/>
        </a:p>
      </dgm:t>
    </dgm:pt>
    <dgm:pt modelId="{BA537F26-8139-49D8-842D-025036688517}" type="pres">
      <dgm:prSet presAssocID="{CEE0AA7F-910A-4374-B69F-7F4B24B59CBD}" presName="connTx" presStyleLbl="parChTrans1D3" presStyleIdx="1" presStyleCnt="5"/>
      <dgm:spPr/>
      <dgm:t>
        <a:bodyPr/>
        <a:lstStyle/>
        <a:p>
          <a:endParaRPr lang="pt-BR"/>
        </a:p>
      </dgm:t>
    </dgm:pt>
    <dgm:pt modelId="{6EC7B1E9-A80B-4876-A6AB-1B174950C851}" type="pres">
      <dgm:prSet presAssocID="{57DBF86F-9E22-43F0-83C9-4E643B075F98}" presName="root2" presStyleCnt="0"/>
      <dgm:spPr/>
    </dgm:pt>
    <dgm:pt modelId="{99AD9780-0086-445F-A6AD-CD9C9234D529}" type="pres">
      <dgm:prSet presAssocID="{57DBF86F-9E22-43F0-83C9-4E643B075F98}" presName="LevelTwoTextNode" presStyleLbl="node3" presStyleIdx="1" presStyleCnt="5" custScaleX="84416" custScaleY="79373" custLinFactNeighborX="13597" custLinFactNeighborY="394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F083EF-769E-4277-806D-4B95F8572C2A}" type="pres">
      <dgm:prSet presAssocID="{57DBF86F-9E22-43F0-83C9-4E643B075F98}" presName="level3hierChild" presStyleCnt="0"/>
      <dgm:spPr/>
    </dgm:pt>
    <dgm:pt modelId="{AC5F2219-59A3-4F5D-979B-39391F23A8EC}" type="pres">
      <dgm:prSet presAssocID="{05349D87-C425-4E84-A80D-914D4C25DC7D}" presName="conn2-1" presStyleLbl="parChTrans1D3" presStyleIdx="2" presStyleCnt="5"/>
      <dgm:spPr/>
      <dgm:t>
        <a:bodyPr/>
        <a:lstStyle/>
        <a:p>
          <a:endParaRPr lang="pt-BR"/>
        </a:p>
      </dgm:t>
    </dgm:pt>
    <dgm:pt modelId="{4CE941CC-196F-4C8D-9684-5EAEF11DDE7D}" type="pres">
      <dgm:prSet presAssocID="{05349D87-C425-4E84-A80D-914D4C25DC7D}" presName="connTx" presStyleLbl="parChTrans1D3" presStyleIdx="2" presStyleCnt="5"/>
      <dgm:spPr/>
      <dgm:t>
        <a:bodyPr/>
        <a:lstStyle/>
        <a:p>
          <a:endParaRPr lang="pt-BR"/>
        </a:p>
      </dgm:t>
    </dgm:pt>
    <dgm:pt modelId="{73EAE9EC-8382-465B-BF0E-0E7368A61040}" type="pres">
      <dgm:prSet presAssocID="{F3A5DEF9-4887-4F8A-B5C2-914870421A82}" presName="root2" presStyleCnt="0"/>
      <dgm:spPr/>
    </dgm:pt>
    <dgm:pt modelId="{DB268E26-69A5-4207-BDA6-90DD4540537E}" type="pres">
      <dgm:prSet presAssocID="{F3A5DEF9-4887-4F8A-B5C2-914870421A82}" presName="LevelTwoTextNode" presStyleLbl="node3" presStyleIdx="2" presStyleCnt="5" custScaleX="80381" custScaleY="83710" custLinFactNeighborX="13597" custLinFactNeighborY="94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38245B-BA04-450A-A334-E5A261B150A2}" type="pres">
      <dgm:prSet presAssocID="{F3A5DEF9-4887-4F8A-B5C2-914870421A82}" presName="level3hierChild" presStyleCnt="0"/>
      <dgm:spPr/>
    </dgm:pt>
    <dgm:pt modelId="{1FD59742-E8B3-4AE7-922E-B41BA55D8AD9}" type="pres">
      <dgm:prSet presAssocID="{4FA38223-7157-4584-9A10-EF96E5349B34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AE548004-EB31-4A5C-BE87-D4B84841585D}" type="pres">
      <dgm:prSet presAssocID="{4FA38223-7157-4584-9A10-EF96E5349B34}" presName="connTx" presStyleLbl="parChTrans1D2" presStyleIdx="1" presStyleCnt="2"/>
      <dgm:spPr/>
      <dgm:t>
        <a:bodyPr/>
        <a:lstStyle/>
        <a:p>
          <a:endParaRPr lang="pt-BR"/>
        </a:p>
      </dgm:t>
    </dgm:pt>
    <dgm:pt modelId="{8DF23683-77A1-4342-8B8E-A1121A7CF844}" type="pres">
      <dgm:prSet presAssocID="{27214D23-614B-4BCA-979B-3304E734B038}" presName="root2" presStyleCnt="0"/>
      <dgm:spPr/>
    </dgm:pt>
    <dgm:pt modelId="{43054BF9-1480-413D-B5B8-25C81ED1FEF9}" type="pres">
      <dgm:prSet presAssocID="{27214D23-614B-4BCA-979B-3304E734B038}" presName="LevelTwoTextNode" presStyleLbl="node2" presStyleIdx="1" presStyleCnt="2" custScaleX="82571" custScaleY="76973" custLinFactNeighborX="-25014" custLinFactNeighborY="-174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87B238A-F905-4813-9920-9DA77EDCF721}" type="pres">
      <dgm:prSet presAssocID="{27214D23-614B-4BCA-979B-3304E734B038}" presName="level3hierChild" presStyleCnt="0"/>
      <dgm:spPr/>
    </dgm:pt>
    <dgm:pt modelId="{73F1CD1D-BC9A-4E44-B180-C907DC52ABBB}" type="pres">
      <dgm:prSet presAssocID="{AF8AD610-049D-442F-9729-2308B6897022}" presName="conn2-1" presStyleLbl="parChTrans1D3" presStyleIdx="3" presStyleCnt="5"/>
      <dgm:spPr/>
      <dgm:t>
        <a:bodyPr/>
        <a:lstStyle/>
        <a:p>
          <a:endParaRPr lang="pt-BR"/>
        </a:p>
      </dgm:t>
    </dgm:pt>
    <dgm:pt modelId="{53505E6A-B262-428C-B903-1A276B6F9325}" type="pres">
      <dgm:prSet presAssocID="{AF8AD610-049D-442F-9729-2308B6897022}" presName="connTx" presStyleLbl="parChTrans1D3" presStyleIdx="3" presStyleCnt="5"/>
      <dgm:spPr/>
      <dgm:t>
        <a:bodyPr/>
        <a:lstStyle/>
        <a:p>
          <a:endParaRPr lang="pt-BR"/>
        </a:p>
      </dgm:t>
    </dgm:pt>
    <dgm:pt modelId="{587D60EF-8CB1-461B-8B71-65872530C238}" type="pres">
      <dgm:prSet presAssocID="{6C67622A-1FD8-4B2C-B40C-8C36FCF6EE18}" presName="root2" presStyleCnt="0"/>
      <dgm:spPr/>
    </dgm:pt>
    <dgm:pt modelId="{EA31D537-811C-42DD-BE7F-EB15F41D4007}" type="pres">
      <dgm:prSet presAssocID="{6C67622A-1FD8-4B2C-B40C-8C36FCF6EE18}" presName="LevelTwoTextNode" presStyleLbl="node3" presStyleIdx="3" presStyleCnt="5" custScaleX="80723" custScaleY="84971" custLinFactNeighborX="9257" custLinFactNeighborY="5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DEA39CB-A7EE-42FC-99DF-36E312B04790}" type="pres">
      <dgm:prSet presAssocID="{6C67622A-1FD8-4B2C-B40C-8C36FCF6EE18}" presName="level3hierChild" presStyleCnt="0"/>
      <dgm:spPr/>
    </dgm:pt>
    <dgm:pt modelId="{BCA0B530-46A4-4E3B-98DF-3AA05F92BC97}" type="pres">
      <dgm:prSet presAssocID="{4A96BBF8-2338-4ECF-9DBA-593A9B4FA75F}" presName="conn2-1" presStyleLbl="parChTrans1D3" presStyleIdx="4" presStyleCnt="5"/>
      <dgm:spPr/>
      <dgm:t>
        <a:bodyPr/>
        <a:lstStyle/>
        <a:p>
          <a:endParaRPr lang="pt-BR"/>
        </a:p>
      </dgm:t>
    </dgm:pt>
    <dgm:pt modelId="{9778890F-247F-4AAC-B0BB-E8764AD13BEF}" type="pres">
      <dgm:prSet presAssocID="{4A96BBF8-2338-4ECF-9DBA-593A9B4FA75F}" presName="connTx" presStyleLbl="parChTrans1D3" presStyleIdx="4" presStyleCnt="5"/>
      <dgm:spPr/>
      <dgm:t>
        <a:bodyPr/>
        <a:lstStyle/>
        <a:p>
          <a:endParaRPr lang="pt-BR"/>
        </a:p>
      </dgm:t>
    </dgm:pt>
    <dgm:pt modelId="{6C8755DB-FBE6-4FC3-816B-35B8CF142EDD}" type="pres">
      <dgm:prSet presAssocID="{153DFF83-7B76-482B-BAB5-DB559A63B4E0}" presName="root2" presStyleCnt="0"/>
      <dgm:spPr/>
    </dgm:pt>
    <dgm:pt modelId="{EF98A812-B777-47E5-962C-32C3F5277144}" type="pres">
      <dgm:prSet presAssocID="{153DFF83-7B76-482B-BAB5-DB559A63B4E0}" presName="LevelTwoTextNode" presStyleLbl="node3" presStyleIdx="4" presStyleCnt="5" custScaleX="80499" custScaleY="70891" custLinFactNeighborX="10621" custLinFactNeighborY="3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E68A8F-B6CB-4116-B079-D24322AE5F6C}" type="pres">
      <dgm:prSet presAssocID="{153DFF83-7B76-482B-BAB5-DB559A63B4E0}" presName="level3hierChild" presStyleCnt="0"/>
      <dgm:spPr/>
    </dgm:pt>
  </dgm:ptLst>
  <dgm:cxnLst>
    <dgm:cxn modelId="{B2944B2F-DDBF-4621-85C0-E44FF7B0C8D6}" type="presOf" srcId="{153DFF83-7B76-482B-BAB5-DB559A63B4E0}" destId="{EF98A812-B777-47E5-962C-32C3F5277144}" srcOrd="0" destOrd="0" presId="urn:microsoft.com/office/officeart/2005/8/layout/hierarchy2"/>
    <dgm:cxn modelId="{B5D2AFC5-33F6-48F3-81B2-9AC9155E2161}" type="presOf" srcId="{B3512108-D81D-49AA-B794-42AC7DEA209B}" destId="{C95EA366-9A3E-444D-93AF-D3FD74AF5239}" srcOrd="0" destOrd="0" presId="urn:microsoft.com/office/officeart/2005/8/layout/hierarchy2"/>
    <dgm:cxn modelId="{E66F9281-6346-4EA1-A0BE-7CA044613679}" srcId="{B3512108-D81D-49AA-B794-42AC7DEA209B}" destId="{0449F4C9-AD93-4A3F-8DFC-869856BBF202}" srcOrd="0" destOrd="0" parTransId="{F47FA3E3-81A5-43CB-9C43-5D731E4F87C4}" sibTransId="{2916B8B8-8E48-4B56-BF78-403018DCE599}"/>
    <dgm:cxn modelId="{8BC0F2AB-3C57-4FF6-8B56-BF1EA58D5C56}" type="presOf" srcId="{C92DAE89-5CDE-4A4B-B25D-B3B340BB2D4E}" destId="{CC4BC9CA-E6FB-4278-A1D0-9C19D77618C8}" srcOrd="1" destOrd="0" presId="urn:microsoft.com/office/officeart/2005/8/layout/hierarchy2"/>
    <dgm:cxn modelId="{2893EF94-8B77-403D-84C6-B5DEBC77E750}" type="presOf" srcId="{AF8AD610-049D-442F-9729-2308B6897022}" destId="{53505E6A-B262-428C-B903-1A276B6F9325}" srcOrd="1" destOrd="0" presId="urn:microsoft.com/office/officeart/2005/8/layout/hierarchy2"/>
    <dgm:cxn modelId="{D17B2137-0FE2-407D-8E49-0D83EDAD8584}" srcId="{27214D23-614B-4BCA-979B-3304E734B038}" destId="{153DFF83-7B76-482B-BAB5-DB559A63B4E0}" srcOrd="1" destOrd="0" parTransId="{4A96BBF8-2338-4ECF-9DBA-593A9B4FA75F}" sibTransId="{37665CF0-2DD8-43C2-A70F-D6D95B3AFBBC}"/>
    <dgm:cxn modelId="{61606D5F-15CD-4372-BB8B-986D72C3B513}" type="presOf" srcId="{0AB50752-58F1-4F86-A8BA-8C62C5AEB334}" destId="{D50BC100-9E60-49D9-B881-651E0E245626}" srcOrd="0" destOrd="0" presId="urn:microsoft.com/office/officeart/2005/8/layout/hierarchy2"/>
    <dgm:cxn modelId="{3C43AD09-04A0-4680-B1F3-968C03EC4E65}" srcId="{27214D23-614B-4BCA-979B-3304E734B038}" destId="{6C67622A-1FD8-4B2C-B40C-8C36FCF6EE18}" srcOrd="0" destOrd="0" parTransId="{AF8AD610-049D-442F-9729-2308B6897022}" sibTransId="{46FB9024-57C3-4697-A6BB-04B6CCD183AF}"/>
    <dgm:cxn modelId="{A497ADA1-75F8-4A4A-BC6D-6A2BB7806C6C}" type="presOf" srcId="{4FA38223-7157-4584-9A10-EF96E5349B34}" destId="{1FD59742-E8B3-4AE7-922E-B41BA55D8AD9}" srcOrd="0" destOrd="0" presId="urn:microsoft.com/office/officeart/2005/8/layout/hierarchy2"/>
    <dgm:cxn modelId="{35A25243-4E72-4725-9379-656C5D428F7E}" type="presOf" srcId="{CEE0AA7F-910A-4374-B69F-7F4B24B59CBD}" destId="{BA537F26-8139-49D8-842D-025036688517}" srcOrd="1" destOrd="0" presId="urn:microsoft.com/office/officeart/2005/8/layout/hierarchy2"/>
    <dgm:cxn modelId="{5AFD4E53-FCAD-4CB0-9D76-531D3D350C9E}" srcId="{0449F4C9-AD93-4A3F-8DFC-869856BBF202}" destId="{F3A5DEF9-4887-4F8A-B5C2-914870421A82}" srcOrd="2" destOrd="0" parTransId="{05349D87-C425-4E84-A80D-914D4C25DC7D}" sibTransId="{FCE08C6D-ECF4-45CC-8DCC-C66763B004B2}"/>
    <dgm:cxn modelId="{D497BD42-6EE7-4A85-A063-34CE84E4E8D3}" type="presOf" srcId="{4A96BBF8-2338-4ECF-9DBA-593A9B4FA75F}" destId="{BCA0B530-46A4-4E3B-98DF-3AA05F92BC97}" srcOrd="0" destOrd="0" presId="urn:microsoft.com/office/officeart/2005/8/layout/hierarchy2"/>
    <dgm:cxn modelId="{6DF89327-125D-4B12-AABD-887604F64120}" srcId="{0449F4C9-AD93-4A3F-8DFC-869856BBF202}" destId="{16A1D4C2-0A1C-4E1A-B9F7-E5EFA30DE870}" srcOrd="0" destOrd="0" parTransId="{C92DAE89-5CDE-4A4B-B25D-B3B340BB2D4E}" sibTransId="{1F46441B-911C-4B42-B612-65A0EA5C4348}"/>
    <dgm:cxn modelId="{8EC5D187-9C79-4B97-BF35-29A899864E8D}" type="presOf" srcId="{27214D23-614B-4BCA-979B-3304E734B038}" destId="{43054BF9-1480-413D-B5B8-25C81ED1FEF9}" srcOrd="0" destOrd="0" presId="urn:microsoft.com/office/officeart/2005/8/layout/hierarchy2"/>
    <dgm:cxn modelId="{CAEDB5EA-C31D-434A-8689-74463C40C3D9}" type="presOf" srcId="{F47FA3E3-81A5-43CB-9C43-5D731E4F87C4}" destId="{22E8BA76-1BA5-4945-99DD-12A581C657BD}" srcOrd="0" destOrd="0" presId="urn:microsoft.com/office/officeart/2005/8/layout/hierarchy2"/>
    <dgm:cxn modelId="{A1E88EC0-4B28-486D-9BE0-B3C3776B18B1}" type="presOf" srcId="{F47FA3E3-81A5-43CB-9C43-5D731E4F87C4}" destId="{12DA992E-6447-441A-A3E1-63BAFD354E9A}" srcOrd="1" destOrd="0" presId="urn:microsoft.com/office/officeart/2005/8/layout/hierarchy2"/>
    <dgm:cxn modelId="{E8FC67EC-B31A-4B65-A46F-2F67FFC47E27}" type="presOf" srcId="{6C67622A-1FD8-4B2C-B40C-8C36FCF6EE18}" destId="{EA31D537-811C-42DD-BE7F-EB15F41D4007}" srcOrd="0" destOrd="0" presId="urn:microsoft.com/office/officeart/2005/8/layout/hierarchy2"/>
    <dgm:cxn modelId="{BD031DD8-F0B4-42AD-AB1F-53B4E6424B71}" type="presOf" srcId="{57DBF86F-9E22-43F0-83C9-4E643B075F98}" destId="{99AD9780-0086-445F-A6AD-CD9C9234D529}" srcOrd="0" destOrd="0" presId="urn:microsoft.com/office/officeart/2005/8/layout/hierarchy2"/>
    <dgm:cxn modelId="{177DFF8A-FF46-4C00-9AB2-9187F5AC0B36}" srcId="{B3512108-D81D-49AA-B794-42AC7DEA209B}" destId="{27214D23-614B-4BCA-979B-3304E734B038}" srcOrd="1" destOrd="0" parTransId="{4FA38223-7157-4584-9A10-EF96E5349B34}" sibTransId="{29C1B564-A898-4A32-BDD3-3A0DC04D8744}"/>
    <dgm:cxn modelId="{BD29D953-6A12-4F7E-9129-FB4ADAC6D284}" type="presOf" srcId="{C92DAE89-5CDE-4A4B-B25D-B3B340BB2D4E}" destId="{CF36A0CE-EF12-4C9A-995D-E3CE9502AB3A}" srcOrd="0" destOrd="0" presId="urn:microsoft.com/office/officeart/2005/8/layout/hierarchy2"/>
    <dgm:cxn modelId="{80CA69AB-B99B-4AA5-89EA-0C6FC08F86BC}" type="presOf" srcId="{4FA38223-7157-4584-9A10-EF96E5349B34}" destId="{AE548004-EB31-4A5C-BE87-D4B84841585D}" srcOrd="1" destOrd="0" presId="urn:microsoft.com/office/officeart/2005/8/layout/hierarchy2"/>
    <dgm:cxn modelId="{EEE8EC93-8996-44E4-A72D-AB63A56EA7FA}" type="presOf" srcId="{05349D87-C425-4E84-A80D-914D4C25DC7D}" destId="{AC5F2219-59A3-4F5D-979B-39391F23A8EC}" srcOrd="0" destOrd="0" presId="urn:microsoft.com/office/officeart/2005/8/layout/hierarchy2"/>
    <dgm:cxn modelId="{991FE33A-ED38-4C11-83B0-10DE9033FBC8}" type="presOf" srcId="{16A1D4C2-0A1C-4E1A-B9F7-E5EFA30DE870}" destId="{4F567B08-809F-49AB-B2DF-A0531B01791E}" srcOrd="0" destOrd="0" presId="urn:microsoft.com/office/officeart/2005/8/layout/hierarchy2"/>
    <dgm:cxn modelId="{B8AD1E77-8AA9-4BBE-A18C-B17E2525E07E}" srcId="{0AB50752-58F1-4F86-A8BA-8C62C5AEB334}" destId="{B3512108-D81D-49AA-B794-42AC7DEA209B}" srcOrd="0" destOrd="0" parTransId="{4205BF86-3580-4EB1-9263-7B387638B4D9}" sibTransId="{54D46CC1-D3EB-416E-9DCF-4EC6412EEB21}"/>
    <dgm:cxn modelId="{4ED7E4A8-B225-499D-9D95-6D0A62996B36}" type="presOf" srcId="{0449F4C9-AD93-4A3F-8DFC-869856BBF202}" destId="{5A5B0B91-648B-4D74-BD52-3BEF8AE39183}" srcOrd="0" destOrd="0" presId="urn:microsoft.com/office/officeart/2005/8/layout/hierarchy2"/>
    <dgm:cxn modelId="{FE0E2272-3E8C-4C3B-A49D-9D83170A03FB}" type="presOf" srcId="{AF8AD610-049D-442F-9729-2308B6897022}" destId="{73F1CD1D-BC9A-4E44-B180-C907DC52ABBB}" srcOrd="0" destOrd="0" presId="urn:microsoft.com/office/officeart/2005/8/layout/hierarchy2"/>
    <dgm:cxn modelId="{E859035B-E431-46DF-A08A-C649EC54531E}" type="presOf" srcId="{4A96BBF8-2338-4ECF-9DBA-593A9B4FA75F}" destId="{9778890F-247F-4AAC-B0BB-E8764AD13BEF}" srcOrd="1" destOrd="0" presId="urn:microsoft.com/office/officeart/2005/8/layout/hierarchy2"/>
    <dgm:cxn modelId="{B44622F8-D8C8-4D8D-B17D-5F8C4CCF1C8D}" srcId="{0449F4C9-AD93-4A3F-8DFC-869856BBF202}" destId="{57DBF86F-9E22-43F0-83C9-4E643B075F98}" srcOrd="1" destOrd="0" parTransId="{CEE0AA7F-910A-4374-B69F-7F4B24B59CBD}" sibTransId="{D4FEB1B1-96B0-4136-B54F-6DAB5F482724}"/>
    <dgm:cxn modelId="{1BD65447-7C58-4865-85E0-72457F8CC911}" type="presOf" srcId="{05349D87-C425-4E84-A80D-914D4C25DC7D}" destId="{4CE941CC-196F-4C8D-9684-5EAEF11DDE7D}" srcOrd="1" destOrd="0" presId="urn:microsoft.com/office/officeart/2005/8/layout/hierarchy2"/>
    <dgm:cxn modelId="{6CA23559-36F0-4325-B558-30B959375283}" type="presOf" srcId="{CEE0AA7F-910A-4374-B69F-7F4B24B59CBD}" destId="{DAA30C5F-02CF-4643-97ED-BDCEB1F7AE6E}" srcOrd="0" destOrd="0" presId="urn:microsoft.com/office/officeart/2005/8/layout/hierarchy2"/>
    <dgm:cxn modelId="{3E54EFB5-8C70-46B6-8696-512FD5102B6C}" type="presOf" srcId="{F3A5DEF9-4887-4F8A-B5C2-914870421A82}" destId="{DB268E26-69A5-4207-BDA6-90DD4540537E}" srcOrd="0" destOrd="0" presId="urn:microsoft.com/office/officeart/2005/8/layout/hierarchy2"/>
    <dgm:cxn modelId="{B5CB0616-E695-4311-BD89-6E1580ADFDDD}" type="presParOf" srcId="{D50BC100-9E60-49D9-B881-651E0E245626}" destId="{F764E71A-F3CE-4D22-8ADD-D0CDF1B324F1}" srcOrd="0" destOrd="0" presId="urn:microsoft.com/office/officeart/2005/8/layout/hierarchy2"/>
    <dgm:cxn modelId="{3EF70BDC-E0A5-4709-9C68-A755EF1765FC}" type="presParOf" srcId="{F764E71A-F3CE-4D22-8ADD-D0CDF1B324F1}" destId="{C95EA366-9A3E-444D-93AF-D3FD74AF5239}" srcOrd="0" destOrd="0" presId="urn:microsoft.com/office/officeart/2005/8/layout/hierarchy2"/>
    <dgm:cxn modelId="{E34413EE-2A59-4DD3-837C-F3671EAEB6ED}" type="presParOf" srcId="{F764E71A-F3CE-4D22-8ADD-D0CDF1B324F1}" destId="{28D54130-3FF9-47F0-AAA4-6A171704C7BD}" srcOrd="1" destOrd="0" presId="urn:microsoft.com/office/officeart/2005/8/layout/hierarchy2"/>
    <dgm:cxn modelId="{AC8357B2-390A-4735-9C57-0E1E2237D7F9}" type="presParOf" srcId="{28D54130-3FF9-47F0-AAA4-6A171704C7BD}" destId="{22E8BA76-1BA5-4945-99DD-12A581C657BD}" srcOrd="0" destOrd="0" presId="urn:microsoft.com/office/officeart/2005/8/layout/hierarchy2"/>
    <dgm:cxn modelId="{57628137-DC90-4583-8301-439A07A74656}" type="presParOf" srcId="{22E8BA76-1BA5-4945-99DD-12A581C657BD}" destId="{12DA992E-6447-441A-A3E1-63BAFD354E9A}" srcOrd="0" destOrd="0" presId="urn:microsoft.com/office/officeart/2005/8/layout/hierarchy2"/>
    <dgm:cxn modelId="{13D8A312-BDBE-4E8B-8294-CA8C0B2020C7}" type="presParOf" srcId="{28D54130-3FF9-47F0-AAA4-6A171704C7BD}" destId="{49DCE87D-2FBD-45AC-AF5E-5BA8F24F7985}" srcOrd="1" destOrd="0" presId="urn:microsoft.com/office/officeart/2005/8/layout/hierarchy2"/>
    <dgm:cxn modelId="{A6CE8DB0-2B42-4307-87B8-EC39C42A1CE3}" type="presParOf" srcId="{49DCE87D-2FBD-45AC-AF5E-5BA8F24F7985}" destId="{5A5B0B91-648B-4D74-BD52-3BEF8AE39183}" srcOrd="0" destOrd="0" presId="urn:microsoft.com/office/officeart/2005/8/layout/hierarchy2"/>
    <dgm:cxn modelId="{136CF57A-6351-48EC-96BA-DA4F85A65B74}" type="presParOf" srcId="{49DCE87D-2FBD-45AC-AF5E-5BA8F24F7985}" destId="{F20BF1B5-7198-4D90-B2E1-721F7C27D072}" srcOrd="1" destOrd="0" presId="urn:microsoft.com/office/officeart/2005/8/layout/hierarchy2"/>
    <dgm:cxn modelId="{D5AFD297-FEC5-40AD-BBCB-5C9B2C0B9091}" type="presParOf" srcId="{F20BF1B5-7198-4D90-B2E1-721F7C27D072}" destId="{CF36A0CE-EF12-4C9A-995D-E3CE9502AB3A}" srcOrd="0" destOrd="0" presId="urn:microsoft.com/office/officeart/2005/8/layout/hierarchy2"/>
    <dgm:cxn modelId="{B9BDE297-42FF-403B-A3AE-10942A1D7F53}" type="presParOf" srcId="{CF36A0CE-EF12-4C9A-995D-E3CE9502AB3A}" destId="{CC4BC9CA-E6FB-4278-A1D0-9C19D77618C8}" srcOrd="0" destOrd="0" presId="urn:microsoft.com/office/officeart/2005/8/layout/hierarchy2"/>
    <dgm:cxn modelId="{C2D6CA2E-0BF6-4DAB-BED1-58650D3EB836}" type="presParOf" srcId="{F20BF1B5-7198-4D90-B2E1-721F7C27D072}" destId="{6CDB9DFC-E921-4A37-8B07-2F2987F61EED}" srcOrd="1" destOrd="0" presId="urn:microsoft.com/office/officeart/2005/8/layout/hierarchy2"/>
    <dgm:cxn modelId="{8465EFED-52B5-4FC8-AC06-2ACC16D2EB5D}" type="presParOf" srcId="{6CDB9DFC-E921-4A37-8B07-2F2987F61EED}" destId="{4F567B08-809F-49AB-B2DF-A0531B01791E}" srcOrd="0" destOrd="0" presId="urn:microsoft.com/office/officeart/2005/8/layout/hierarchy2"/>
    <dgm:cxn modelId="{40633F5D-F58E-4677-AD36-76F78962B596}" type="presParOf" srcId="{6CDB9DFC-E921-4A37-8B07-2F2987F61EED}" destId="{81088B49-9AFE-4620-A4D5-A3B8165FCE4B}" srcOrd="1" destOrd="0" presId="urn:microsoft.com/office/officeart/2005/8/layout/hierarchy2"/>
    <dgm:cxn modelId="{E8D4420F-88B6-4FD6-B4EB-53F436F89FF6}" type="presParOf" srcId="{F20BF1B5-7198-4D90-B2E1-721F7C27D072}" destId="{DAA30C5F-02CF-4643-97ED-BDCEB1F7AE6E}" srcOrd="2" destOrd="0" presId="urn:microsoft.com/office/officeart/2005/8/layout/hierarchy2"/>
    <dgm:cxn modelId="{CD15AFA5-0F53-413B-AC5E-F2AED167B994}" type="presParOf" srcId="{DAA30C5F-02CF-4643-97ED-BDCEB1F7AE6E}" destId="{BA537F26-8139-49D8-842D-025036688517}" srcOrd="0" destOrd="0" presId="urn:microsoft.com/office/officeart/2005/8/layout/hierarchy2"/>
    <dgm:cxn modelId="{441C2FFD-72C2-4D51-B7B2-E57F0B118A3B}" type="presParOf" srcId="{F20BF1B5-7198-4D90-B2E1-721F7C27D072}" destId="{6EC7B1E9-A80B-4876-A6AB-1B174950C851}" srcOrd="3" destOrd="0" presId="urn:microsoft.com/office/officeart/2005/8/layout/hierarchy2"/>
    <dgm:cxn modelId="{FB99BE4C-84B0-4A03-AEDD-F346711A6A58}" type="presParOf" srcId="{6EC7B1E9-A80B-4876-A6AB-1B174950C851}" destId="{99AD9780-0086-445F-A6AD-CD9C9234D529}" srcOrd="0" destOrd="0" presId="urn:microsoft.com/office/officeart/2005/8/layout/hierarchy2"/>
    <dgm:cxn modelId="{F9E1CF2C-D775-4AF1-A279-7163F31EB629}" type="presParOf" srcId="{6EC7B1E9-A80B-4876-A6AB-1B174950C851}" destId="{DAF083EF-769E-4277-806D-4B95F8572C2A}" srcOrd="1" destOrd="0" presId="urn:microsoft.com/office/officeart/2005/8/layout/hierarchy2"/>
    <dgm:cxn modelId="{BBCD0D4E-A09F-438D-B64A-E68804124926}" type="presParOf" srcId="{F20BF1B5-7198-4D90-B2E1-721F7C27D072}" destId="{AC5F2219-59A3-4F5D-979B-39391F23A8EC}" srcOrd="4" destOrd="0" presId="urn:microsoft.com/office/officeart/2005/8/layout/hierarchy2"/>
    <dgm:cxn modelId="{E4A102AF-0059-4814-83F3-6736503D09CC}" type="presParOf" srcId="{AC5F2219-59A3-4F5D-979B-39391F23A8EC}" destId="{4CE941CC-196F-4C8D-9684-5EAEF11DDE7D}" srcOrd="0" destOrd="0" presId="urn:microsoft.com/office/officeart/2005/8/layout/hierarchy2"/>
    <dgm:cxn modelId="{96BCDCC2-97A7-4FD0-A62C-EEF263948034}" type="presParOf" srcId="{F20BF1B5-7198-4D90-B2E1-721F7C27D072}" destId="{73EAE9EC-8382-465B-BF0E-0E7368A61040}" srcOrd="5" destOrd="0" presId="urn:microsoft.com/office/officeart/2005/8/layout/hierarchy2"/>
    <dgm:cxn modelId="{43125636-5446-40D9-8704-92F7449BBA3C}" type="presParOf" srcId="{73EAE9EC-8382-465B-BF0E-0E7368A61040}" destId="{DB268E26-69A5-4207-BDA6-90DD4540537E}" srcOrd="0" destOrd="0" presId="urn:microsoft.com/office/officeart/2005/8/layout/hierarchy2"/>
    <dgm:cxn modelId="{D45E654A-C937-45E8-A17A-F2C52314DF2B}" type="presParOf" srcId="{73EAE9EC-8382-465B-BF0E-0E7368A61040}" destId="{2D38245B-BA04-450A-A334-E5A261B150A2}" srcOrd="1" destOrd="0" presId="urn:microsoft.com/office/officeart/2005/8/layout/hierarchy2"/>
    <dgm:cxn modelId="{AD83F5D6-3F58-40C2-8870-04B27B92001C}" type="presParOf" srcId="{28D54130-3FF9-47F0-AAA4-6A171704C7BD}" destId="{1FD59742-E8B3-4AE7-922E-B41BA55D8AD9}" srcOrd="2" destOrd="0" presId="urn:microsoft.com/office/officeart/2005/8/layout/hierarchy2"/>
    <dgm:cxn modelId="{AC49405B-2FAE-420B-83D7-488F778DE80B}" type="presParOf" srcId="{1FD59742-E8B3-4AE7-922E-B41BA55D8AD9}" destId="{AE548004-EB31-4A5C-BE87-D4B84841585D}" srcOrd="0" destOrd="0" presId="urn:microsoft.com/office/officeart/2005/8/layout/hierarchy2"/>
    <dgm:cxn modelId="{02BD3F08-8C68-41C0-8D51-24B1DE9099D9}" type="presParOf" srcId="{28D54130-3FF9-47F0-AAA4-6A171704C7BD}" destId="{8DF23683-77A1-4342-8B8E-A1121A7CF844}" srcOrd="3" destOrd="0" presId="urn:microsoft.com/office/officeart/2005/8/layout/hierarchy2"/>
    <dgm:cxn modelId="{04657408-F6EA-48EE-9F47-4CEA65A4FF60}" type="presParOf" srcId="{8DF23683-77A1-4342-8B8E-A1121A7CF844}" destId="{43054BF9-1480-413D-B5B8-25C81ED1FEF9}" srcOrd="0" destOrd="0" presId="urn:microsoft.com/office/officeart/2005/8/layout/hierarchy2"/>
    <dgm:cxn modelId="{5BA73547-2944-42E5-A0D4-C1B5C3C1B87E}" type="presParOf" srcId="{8DF23683-77A1-4342-8B8E-A1121A7CF844}" destId="{D87B238A-F905-4813-9920-9DA77EDCF721}" srcOrd="1" destOrd="0" presId="urn:microsoft.com/office/officeart/2005/8/layout/hierarchy2"/>
    <dgm:cxn modelId="{D9516B13-CF46-4DA8-80D1-DFAB380ABA0B}" type="presParOf" srcId="{D87B238A-F905-4813-9920-9DA77EDCF721}" destId="{73F1CD1D-BC9A-4E44-B180-C907DC52ABBB}" srcOrd="0" destOrd="0" presId="urn:microsoft.com/office/officeart/2005/8/layout/hierarchy2"/>
    <dgm:cxn modelId="{3BA186FA-F0EC-4A69-B830-206DC86F69A1}" type="presParOf" srcId="{73F1CD1D-BC9A-4E44-B180-C907DC52ABBB}" destId="{53505E6A-B262-428C-B903-1A276B6F9325}" srcOrd="0" destOrd="0" presId="urn:microsoft.com/office/officeart/2005/8/layout/hierarchy2"/>
    <dgm:cxn modelId="{58C98FD2-6245-4F58-B1B1-1C41D7E7FA98}" type="presParOf" srcId="{D87B238A-F905-4813-9920-9DA77EDCF721}" destId="{587D60EF-8CB1-461B-8B71-65872530C238}" srcOrd="1" destOrd="0" presId="urn:microsoft.com/office/officeart/2005/8/layout/hierarchy2"/>
    <dgm:cxn modelId="{1FF7EE4F-B3DD-4FE8-ACDD-E0D61227EC08}" type="presParOf" srcId="{587D60EF-8CB1-461B-8B71-65872530C238}" destId="{EA31D537-811C-42DD-BE7F-EB15F41D4007}" srcOrd="0" destOrd="0" presId="urn:microsoft.com/office/officeart/2005/8/layout/hierarchy2"/>
    <dgm:cxn modelId="{06FFF92A-BC77-44FD-BB46-F4459FE7F50E}" type="presParOf" srcId="{587D60EF-8CB1-461B-8B71-65872530C238}" destId="{EDEA39CB-A7EE-42FC-99DF-36E312B04790}" srcOrd="1" destOrd="0" presId="urn:microsoft.com/office/officeart/2005/8/layout/hierarchy2"/>
    <dgm:cxn modelId="{B78B2B8E-5184-4C25-B1CC-6764694C47D7}" type="presParOf" srcId="{D87B238A-F905-4813-9920-9DA77EDCF721}" destId="{BCA0B530-46A4-4E3B-98DF-3AA05F92BC97}" srcOrd="2" destOrd="0" presId="urn:microsoft.com/office/officeart/2005/8/layout/hierarchy2"/>
    <dgm:cxn modelId="{8F603DFE-278C-4739-ADA4-C8A3FB2FA0D2}" type="presParOf" srcId="{BCA0B530-46A4-4E3B-98DF-3AA05F92BC97}" destId="{9778890F-247F-4AAC-B0BB-E8764AD13BEF}" srcOrd="0" destOrd="0" presId="urn:microsoft.com/office/officeart/2005/8/layout/hierarchy2"/>
    <dgm:cxn modelId="{345218AF-D9CD-4255-B80E-C215D37C64E6}" type="presParOf" srcId="{D87B238A-F905-4813-9920-9DA77EDCF721}" destId="{6C8755DB-FBE6-4FC3-816B-35B8CF142EDD}" srcOrd="3" destOrd="0" presId="urn:microsoft.com/office/officeart/2005/8/layout/hierarchy2"/>
    <dgm:cxn modelId="{B9B4C5E5-6601-44C1-8EC4-F6925112394D}" type="presParOf" srcId="{6C8755DB-FBE6-4FC3-816B-35B8CF142EDD}" destId="{EF98A812-B777-47E5-962C-32C3F5277144}" srcOrd="0" destOrd="0" presId="urn:microsoft.com/office/officeart/2005/8/layout/hierarchy2"/>
    <dgm:cxn modelId="{036BE786-1AB5-469B-A5A3-7F49A79D1BF2}" type="presParOf" srcId="{6C8755DB-FBE6-4FC3-816B-35B8CF142EDD}" destId="{21E68A8F-B6CB-4116-B079-D24322AE5F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482BC-8D95-4CB6-AC0F-3759C5A426B8}">
      <dsp:nvSpPr>
        <dsp:cNvPr id="0" name=""/>
        <dsp:cNvSpPr/>
      </dsp:nvSpPr>
      <dsp:spPr>
        <a:xfrm>
          <a:off x="4093651" y="1350664"/>
          <a:ext cx="2932952" cy="1101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629"/>
              </a:lnTo>
              <a:lnTo>
                <a:pt x="2932952" y="848629"/>
              </a:lnTo>
              <a:lnTo>
                <a:pt x="2932952" y="1101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26D33-7586-4E26-B691-A4E5985B0A2D}">
      <dsp:nvSpPr>
        <dsp:cNvPr id="0" name=""/>
        <dsp:cNvSpPr/>
      </dsp:nvSpPr>
      <dsp:spPr>
        <a:xfrm>
          <a:off x="4047931" y="1350664"/>
          <a:ext cx="91440" cy="1101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1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535D5-57C3-4F95-9D01-CEAFE816F2C5}">
      <dsp:nvSpPr>
        <dsp:cNvPr id="0" name=""/>
        <dsp:cNvSpPr/>
      </dsp:nvSpPr>
      <dsp:spPr>
        <a:xfrm>
          <a:off x="1213341" y="1350664"/>
          <a:ext cx="2880310" cy="1101258"/>
        </a:xfrm>
        <a:custGeom>
          <a:avLst/>
          <a:gdLst/>
          <a:ahLst/>
          <a:cxnLst/>
          <a:rect l="0" t="0" r="0" b="0"/>
          <a:pathLst>
            <a:path>
              <a:moveTo>
                <a:pt x="2880310" y="0"/>
              </a:moveTo>
              <a:lnTo>
                <a:pt x="2880310" y="848629"/>
              </a:lnTo>
              <a:lnTo>
                <a:pt x="0" y="848629"/>
              </a:lnTo>
              <a:lnTo>
                <a:pt x="0" y="1101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A51BF-06B5-440A-BF3C-4BB9D8A2E10C}">
      <dsp:nvSpPr>
        <dsp:cNvPr id="0" name=""/>
        <dsp:cNvSpPr/>
      </dsp:nvSpPr>
      <dsp:spPr>
        <a:xfrm>
          <a:off x="2890654" y="147668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/>
            <a:t>Seguridade Social</a:t>
          </a:r>
        </a:p>
      </dsp:txBody>
      <dsp:txXfrm>
        <a:off x="2890654" y="147668"/>
        <a:ext cx="2405992" cy="1202996"/>
      </dsp:txXfrm>
    </dsp:sp>
    <dsp:sp modelId="{7D35BDDB-52E6-440A-B90E-D3B40FDF297E}">
      <dsp:nvSpPr>
        <dsp:cNvPr id="0" name=""/>
        <dsp:cNvSpPr/>
      </dsp:nvSpPr>
      <dsp:spPr>
        <a:xfrm>
          <a:off x="10344" y="245192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/>
            <a:t>Saúde</a:t>
          </a:r>
        </a:p>
      </dsp:txBody>
      <dsp:txXfrm>
        <a:off x="10344" y="2451923"/>
        <a:ext cx="2405992" cy="1202996"/>
      </dsp:txXfrm>
    </dsp:sp>
    <dsp:sp modelId="{C947CB49-CB02-4350-936D-4DF240C36069}">
      <dsp:nvSpPr>
        <dsp:cNvPr id="0" name=""/>
        <dsp:cNvSpPr/>
      </dsp:nvSpPr>
      <dsp:spPr>
        <a:xfrm>
          <a:off x="2890654" y="245192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/>
            <a:t>Assistência</a:t>
          </a:r>
        </a:p>
      </dsp:txBody>
      <dsp:txXfrm>
        <a:off x="2890654" y="2451923"/>
        <a:ext cx="2405992" cy="1202996"/>
      </dsp:txXfrm>
    </dsp:sp>
    <dsp:sp modelId="{B0017386-FE1A-4A83-B2AD-8214D4FBD9B0}">
      <dsp:nvSpPr>
        <dsp:cNvPr id="0" name=""/>
        <dsp:cNvSpPr/>
      </dsp:nvSpPr>
      <dsp:spPr>
        <a:xfrm>
          <a:off x="5823607" y="245192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/>
            <a:t>Previdência</a:t>
          </a:r>
        </a:p>
      </dsp:txBody>
      <dsp:txXfrm>
        <a:off x="5823607" y="2451923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EA366-9A3E-444D-93AF-D3FD74AF5239}">
      <dsp:nvSpPr>
        <dsp:cNvPr id="0" name=""/>
        <dsp:cNvSpPr/>
      </dsp:nvSpPr>
      <dsp:spPr>
        <a:xfrm>
          <a:off x="0" y="1335782"/>
          <a:ext cx="2778802" cy="1852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/>
            <a:t>Previdência Social</a:t>
          </a:r>
        </a:p>
      </dsp:txBody>
      <dsp:txXfrm>
        <a:off x="54259" y="1390041"/>
        <a:ext cx="2670284" cy="1744016"/>
      </dsp:txXfrm>
    </dsp:sp>
    <dsp:sp modelId="{22E8BA76-1BA5-4945-99DD-12A581C657BD}">
      <dsp:nvSpPr>
        <dsp:cNvPr id="0" name=""/>
        <dsp:cNvSpPr/>
      </dsp:nvSpPr>
      <dsp:spPr>
        <a:xfrm rot="18276283">
          <a:off x="2549862" y="1806471"/>
          <a:ext cx="1059690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059690" y="194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3053215" y="1799446"/>
        <a:ext cx="52984" cy="52984"/>
      </dsp:txXfrm>
    </dsp:sp>
    <dsp:sp modelId="{5A5B0B91-648B-4D74-BD52-3BEF8AE39183}">
      <dsp:nvSpPr>
        <dsp:cNvPr id="0" name=""/>
        <dsp:cNvSpPr/>
      </dsp:nvSpPr>
      <dsp:spPr>
        <a:xfrm>
          <a:off x="3380612" y="889613"/>
          <a:ext cx="1667377" cy="1000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latin typeface="Calibri" pitchFamily="34" charset="0"/>
            </a:rPr>
            <a:t>Pública</a:t>
          </a:r>
        </a:p>
      </dsp:txBody>
      <dsp:txXfrm>
        <a:off x="3409914" y="918915"/>
        <a:ext cx="1608773" cy="941826"/>
      </dsp:txXfrm>
    </dsp:sp>
    <dsp:sp modelId="{CF36A0CE-EF12-4C9A-995D-E3CE9502AB3A}">
      <dsp:nvSpPr>
        <dsp:cNvPr id="0" name=""/>
        <dsp:cNvSpPr/>
      </dsp:nvSpPr>
      <dsp:spPr>
        <a:xfrm rot="19929018">
          <a:off x="4942252" y="943886"/>
          <a:ext cx="1825842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825842" y="1946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809527" y="917708"/>
        <a:ext cx="91292" cy="91292"/>
      </dsp:txXfrm>
    </dsp:sp>
    <dsp:sp modelId="{4F567B08-809F-49AB-B2DF-A0531B01791E}">
      <dsp:nvSpPr>
        <dsp:cNvPr id="0" name=""/>
        <dsp:cNvSpPr/>
      </dsp:nvSpPr>
      <dsp:spPr>
        <a:xfrm>
          <a:off x="6662356" y="84409"/>
          <a:ext cx="1816358" cy="904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latin typeface="Calibri" pitchFamily="34" charset="0"/>
            </a:rPr>
            <a:t>RGPS</a:t>
          </a:r>
        </a:p>
      </dsp:txBody>
      <dsp:txXfrm>
        <a:off x="6688861" y="110914"/>
        <a:ext cx="1763348" cy="851930"/>
      </dsp:txXfrm>
    </dsp:sp>
    <dsp:sp modelId="{DAA30C5F-02CF-4643-97ED-BDCEB1F7AE6E}">
      <dsp:nvSpPr>
        <dsp:cNvPr id="0" name=""/>
        <dsp:cNvSpPr/>
      </dsp:nvSpPr>
      <dsp:spPr>
        <a:xfrm rot="333093">
          <a:off x="5044200" y="1448515"/>
          <a:ext cx="1615729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615729" y="1946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811672" y="1427589"/>
        <a:ext cx="80786" cy="80786"/>
      </dsp:txXfrm>
    </dsp:sp>
    <dsp:sp modelId="{99AD9780-0086-445F-A6AD-CD9C9234D529}">
      <dsp:nvSpPr>
        <dsp:cNvPr id="0" name=""/>
        <dsp:cNvSpPr/>
      </dsp:nvSpPr>
      <dsp:spPr>
        <a:xfrm>
          <a:off x="6656140" y="1113428"/>
          <a:ext cx="1840803" cy="865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latin typeface="Calibri" pitchFamily="34" charset="0"/>
            </a:rPr>
            <a:t>RPPS</a:t>
          </a:r>
        </a:p>
      </dsp:txBody>
      <dsp:txXfrm>
        <a:off x="6681487" y="1138775"/>
        <a:ext cx="1790109" cy="814722"/>
      </dsp:txXfrm>
    </dsp:sp>
    <dsp:sp modelId="{AC5F2219-59A3-4F5D-979B-39391F23A8EC}">
      <dsp:nvSpPr>
        <dsp:cNvPr id="0" name=""/>
        <dsp:cNvSpPr/>
      </dsp:nvSpPr>
      <dsp:spPr>
        <a:xfrm rot="2133418">
          <a:off x="4859405" y="1958491"/>
          <a:ext cx="2022761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2022761" y="1946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820217" y="1927390"/>
        <a:ext cx="101138" cy="101138"/>
      </dsp:txXfrm>
    </dsp:sp>
    <dsp:sp modelId="{DB268E26-69A5-4207-BDA6-90DD4540537E}">
      <dsp:nvSpPr>
        <dsp:cNvPr id="0" name=""/>
        <dsp:cNvSpPr/>
      </dsp:nvSpPr>
      <dsp:spPr>
        <a:xfrm>
          <a:off x="6693582" y="2109737"/>
          <a:ext cx="1752814" cy="912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latin typeface="Calibri" pitchFamily="34" charset="0"/>
            </a:rPr>
            <a:t>Militar</a:t>
          </a:r>
        </a:p>
      </dsp:txBody>
      <dsp:txXfrm>
        <a:off x="6720314" y="2136469"/>
        <a:ext cx="1699350" cy="859239"/>
      </dsp:txXfrm>
    </dsp:sp>
    <dsp:sp modelId="{1FD59742-E8B3-4AE7-922E-B41BA55D8AD9}">
      <dsp:nvSpPr>
        <dsp:cNvPr id="0" name=""/>
        <dsp:cNvSpPr/>
      </dsp:nvSpPr>
      <dsp:spPr>
        <a:xfrm rot="4328301">
          <a:off x="2176220" y="3069862"/>
          <a:ext cx="1738349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738349" y="194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3001936" y="3045871"/>
        <a:ext cx="86917" cy="86917"/>
      </dsp:txXfrm>
    </dsp:sp>
    <dsp:sp modelId="{43054BF9-1480-413D-B5B8-25C81ED1FEF9}">
      <dsp:nvSpPr>
        <dsp:cNvPr id="0" name=""/>
        <dsp:cNvSpPr/>
      </dsp:nvSpPr>
      <dsp:spPr>
        <a:xfrm>
          <a:off x="3311988" y="3496985"/>
          <a:ext cx="1800570" cy="839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latin typeface="Calibri" pitchFamily="34" charset="0"/>
            </a:rPr>
            <a:t>Privada</a:t>
          </a:r>
        </a:p>
      </dsp:txBody>
      <dsp:txXfrm>
        <a:off x="3336569" y="3521566"/>
        <a:ext cx="1751408" cy="790087"/>
      </dsp:txXfrm>
    </dsp:sp>
    <dsp:sp modelId="{73F1CD1D-BC9A-4E44-B180-C907DC52ABBB}">
      <dsp:nvSpPr>
        <dsp:cNvPr id="0" name=""/>
        <dsp:cNvSpPr/>
      </dsp:nvSpPr>
      <dsp:spPr>
        <a:xfrm rot="21017354">
          <a:off x="5100787" y="3758565"/>
          <a:ext cx="1643120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643120" y="1946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881269" y="3736955"/>
        <a:ext cx="82156" cy="82156"/>
      </dsp:txXfrm>
    </dsp:sp>
    <dsp:sp modelId="{EA31D537-811C-42DD-BE7F-EB15F41D4007}">
      <dsp:nvSpPr>
        <dsp:cNvPr id="0" name=""/>
        <dsp:cNvSpPr/>
      </dsp:nvSpPr>
      <dsp:spPr>
        <a:xfrm>
          <a:off x="6732136" y="3176230"/>
          <a:ext cx="1760272" cy="926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latin typeface="Calibri" pitchFamily="34" charset="0"/>
            </a:rPr>
            <a:t>Aberta</a:t>
          </a:r>
        </a:p>
      </dsp:txBody>
      <dsp:txXfrm>
        <a:off x="6759271" y="3203365"/>
        <a:ext cx="1706002" cy="872182"/>
      </dsp:txXfrm>
    </dsp:sp>
    <dsp:sp modelId="{BCA0B530-46A4-4E3B-98DF-3AA05F92BC97}">
      <dsp:nvSpPr>
        <dsp:cNvPr id="0" name=""/>
        <dsp:cNvSpPr/>
      </dsp:nvSpPr>
      <dsp:spPr>
        <a:xfrm rot="1458652">
          <a:off x="5033305" y="4265088"/>
          <a:ext cx="1787504" cy="38935"/>
        </a:xfrm>
        <a:custGeom>
          <a:avLst/>
          <a:gdLst/>
          <a:ahLst/>
          <a:cxnLst/>
          <a:rect l="0" t="0" r="0" b="0"/>
          <a:pathLst>
            <a:path>
              <a:moveTo>
                <a:pt x="0" y="19467"/>
              </a:moveTo>
              <a:lnTo>
                <a:pt x="1787504" y="1946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5882369" y="4239868"/>
        <a:ext cx="89375" cy="89375"/>
      </dsp:txXfrm>
    </dsp:sp>
    <dsp:sp modelId="{EF98A812-B777-47E5-962C-32C3F5277144}">
      <dsp:nvSpPr>
        <dsp:cNvPr id="0" name=""/>
        <dsp:cNvSpPr/>
      </dsp:nvSpPr>
      <dsp:spPr>
        <a:xfrm>
          <a:off x="6741556" y="4266034"/>
          <a:ext cx="1755387" cy="772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>
              <a:latin typeface="Calibri" pitchFamily="34" charset="0"/>
            </a:rPr>
            <a:t>Fechada</a:t>
          </a:r>
        </a:p>
      </dsp:txBody>
      <dsp:txXfrm>
        <a:off x="6764195" y="4288673"/>
        <a:ext cx="1710109" cy="727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62518-A9E9-4C18-A016-5538A46021F3}" type="datetimeFigureOut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E5AB7-57A0-4256-8887-19F52A5DEE1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13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93929-D05B-4C13-87D4-9AD28C113988}" type="datetimeFigureOut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876"/>
            <a:ext cx="543814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05B7B-77BD-4D94-B902-65ADF9C3B90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12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0298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4604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E4F5E7-E9D3-4076-8966-D66FB38CCC45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4813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6122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2257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7565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8888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8686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5341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811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84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996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736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683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6831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683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3007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457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987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1883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5391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195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4324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38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93933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199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511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2715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3486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0055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6677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478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3C9610-39C9-4A9D-80BF-A6FE79218D22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73F-926C-423E-95F5-19BF374EC618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905A-4AFE-433B-83A2-948D8110BDDF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C323-62D8-443E-AE34-56C236610AD1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5F86-6E07-48A4-909A-B57871D28ABE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AF49-CC81-403B-8837-A61DC17FF2DA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BA7-F837-445A-BB03-AF98AC2BC290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093D-986D-448A-99FD-E2529460E745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2C2C-8BBB-4D0C-8A47-B3A691F1433D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112B602-A113-4055-86C6-8FEEB62EDBDD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9663CB-F814-4878-9B09-5227658C4E92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F99A8B-B30B-4D2E-A39B-676CC8612C50}" type="datetime1">
              <a:rPr lang="pt-BR" smtClean="0"/>
              <a:pPr/>
              <a:t>28/06/2017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472608"/>
          </a:xfrm>
        </p:spPr>
        <p:txBody>
          <a:bodyPr vert="horz" anchor="t"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+mj-cs"/>
              </a:rPr>
              <a:t>51º Congresso Nacional da ABIPEM</a:t>
            </a:r>
          </a:p>
          <a:p>
            <a:pPr marL="109728" indent="0" algn="ctr">
              <a:buNone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+mj-cs"/>
              </a:rPr>
              <a:t>27 a 29 de Junho de 2017 – Maceió/AL</a:t>
            </a:r>
            <a:endParaRPr lang="pt-BR" sz="2800" dirty="0">
              <a:solidFill>
                <a:schemeClr val="bg2">
                  <a:lumMod val="25000"/>
                </a:schemeClr>
              </a:solidFill>
              <a:latin typeface="Calibri" charset="0"/>
              <a:ea typeface="+mj-ea"/>
              <a:cs typeface="+mj-cs"/>
            </a:endParaRPr>
          </a:p>
          <a:p>
            <a:pPr marL="109728" indent="0" algn="ctr">
              <a:buNone/>
            </a:pPr>
            <a:endParaRPr lang="pt-BR" sz="32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32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32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39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 Função Pública e a Ética dos Conselheiros de RPPS</a:t>
            </a: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Domingos Augusto Taufner</a:t>
            </a:r>
          </a:p>
          <a:p>
            <a:pPr marL="109728" indent="0" algn="ctr">
              <a:buNone/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Conselheiro Ouvidor TCE-ES</a:t>
            </a:r>
          </a:p>
          <a:p>
            <a:pPr marL="109728" indent="0" algn="ctr">
              <a:buNone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Presidente do RPPS de </a:t>
            </a:r>
            <a:r>
              <a:rPr lang="pt-BR" sz="2400" dirty="0" err="1">
                <a:latin typeface="Calibri" pitchFamily="34" charset="0"/>
                <a:cs typeface="Calibri" pitchFamily="34" charset="0"/>
              </a:rPr>
              <a:t>Vitória-ES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de 2005 a 2010</a:t>
            </a:r>
          </a:p>
        </p:txBody>
      </p:sp>
      <p:pic>
        <p:nvPicPr>
          <p:cNvPr id="1026" name="Picture 2" descr="http://dm.inf.br/abipem/2015/3cbcrpps04a06NovBrasiliaDF/images/logo_topo_abipe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877272"/>
            <a:ext cx="22098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344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-27384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Leis do RPPS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836712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 Lei </a:t>
            </a:r>
            <a:r>
              <a:rPr lang="pt-BR" sz="2800" dirty="0">
                <a:latin typeface="Calibri"/>
              </a:rPr>
              <a:t>9.796/1999 – Dispõe sobre a Compensação Previdenciária (</a:t>
            </a:r>
            <a:r>
              <a:rPr lang="pt-BR" sz="2800" dirty="0" err="1">
                <a:latin typeface="Calibri"/>
              </a:rPr>
              <a:t>Comprev</a:t>
            </a:r>
            <a:r>
              <a:rPr lang="pt-BR" sz="2800" dirty="0" smtClean="0">
                <a:latin typeface="Calibri"/>
              </a:rPr>
              <a:t>);</a:t>
            </a: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 Lei </a:t>
            </a:r>
            <a:r>
              <a:rPr lang="pt-BR" sz="2800" dirty="0">
                <a:latin typeface="Calibri"/>
              </a:rPr>
              <a:t>10.887/2004 – cálculo dos proventos pela média, parcelas que incidem contribuição previdenciária, além de prescrever algumas regras específicas para a União, inclusive a alíquota para seus servidores (11</a:t>
            </a:r>
            <a:r>
              <a:rPr lang="pt-BR" sz="2800" dirty="0" smtClean="0">
                <a:latin typeface="Calibri"/>
              </a:rPr>
              <a:t>%);</a:t>
            </a: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 Lei </a:t>
            </a:r>
            <a:r>
              <a:rPr lang="pt-BR" sz="2800" dirty="0">
                <a:latin typeface="Calibri"/>
              </a:rPr>
              <a:t>12.618/2012 – Previdência C</a:t>
            </a:r>
            <a:r>
              <a:rPr lang="pt-BR" sz="2800" dirty="0" smtClean="0">
                <a:latin typeface="Calibri"/>
              </a:rPr>
              <a:t>omplementar </a:t>
            </a:r>
            <a:r>
              <a:rPr lang="pt-BR" sz="2800" dirty="0">
                <a:latin typeface="Calibri"/>
              </a:rPr>
              <a:t>dos servidores da </a:t>
            </a:r>
            <a:r>
              <a:rPr lang="pt-BR" sz="2800" dirty="0" smtClean="0">
                <a:latin typeface="Calibri"/>
              </a:rPr>
              <a:t>União</a:t>
            </a:r>
            <a:r>
              <a:rPr lang="pt-BR" sz="2800" dirty="0">
                <a:latin typeface="Arial" charset="0"/>
              </a:rPr>
              <a:t>;</a:t>
            </a:r>
            <a:endParaRPr lang="pt-BR" sz="2800" dirty="0" smtClean="0">
              <a:latin typeface="Arial" charset="0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 panose="020F0502020204030204" pitchFamily="34" charset="0"/>
              </a:rPr>
              <a:t>Lei 13.135/2015 – Reduz as pensões do RGPS. Lei local pode reduzir também no RPPS.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 panose="020F0502020204030204" pitchFamily="34" charset="0"/>
              </a:rPr>
              <a:t>OBS: ver regulamentos (OS, Portarias, Decretos etc.)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92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116632"/>
            <a:ext cx="8713788" cy="9366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8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Principais Normas de Regência do RPPS</a:t>
            </a:r>
          </a:p>
        </p:txBody>
      </p:sp>
      <p:sp>
        <p:nvSpPr>
          <p:cNvPr id="5" name="Subtítulo 4"/>
          <p:cNvSpPr>
            <a:spLocks noGrp="1"/>
          </p:cNvSpPr>
          <p:nvPr>
            <p:ph idx="1"/>
          </p:nvPr>
        </p:nvSpPr>
        <p:spPr>
          <a:xfrm>
            <a:off x="323850" y="5373216"/>
            <a:ext cx="8569325" cy="823913"/>
          </a:xfrm>
        </p:spPr>
        <p:txBody>
          <a:bodyPr rtlCol="0">
            <a:noAutofit/>
          </a:bodyPr>
          <a:lstStyle/>
          <a:p>
            <a:pPr marL="0" lvl="8" indent="0"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OBS: 1) Observar a Lei Orgânica do respectivo Tribunal de Contas, bem como suas Resoluções e outros atos normativos.</a:t>
            </a:r>
          </a:p>
          <a:p>
            <a:pPr marL="0" lvl="8" indent="0"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           2) Uso subsidiário das regras do RGPS (Art. 40 ,§12, da CF).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836712"/>
            <a:ext cx="6024586" cy="447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873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098571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5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ESTRUTURA ORGÂNICA DO RPPS</a:t>
            </a:r>
            <a:endParaRPr lang="pt-BR" sz="5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66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40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Estrutura orgânica do RPPS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/>
                <a:cs typeface="Arial" charset="0"/>
              </a:rPr>
              <a:t>Pode ser criado dentro da própria administração direta o </a:t>
            </a:r>
            <a:r>
              <a:rPr lang="pt-BR" sz="2600" dirty="0" smtClean="0">
                <a:latin typeface="Calibri"/>
                <a:cs typeface="Arial" charset="0"/>
              </a:rPr>
              <a:t>RPPS (costuma </a:t>
            </a:r>
            <a:r>
              <a:rPr lang="pt-BR" sz="2600" dirty="0">
                <a:latin typeface="Calibri"/>
                <a:cs typeface="Arial" charset="0"/>
              </a:rPr>
              <a:t>ser chamado Fundo de Previdência) </a:t>
            </a:r>
            <a:r>
              <a:rPr lang="pt-BR" sz="2600" dirty="0" smtClean="0">
                <a:latin typeface="Calibri"/>
                <a:cs typeface="Arial" charset="0"/>
              </a:rPr>
              <a:t>vinculado </a:t>
            </a:r>
            <a:r>
              <a:rPr lang="pt-BR" sz="2600" dirty="0">
                <a:latin typeface="Calibri"/>
                <a:cs typeface="Arial" charset="0"/>
              </a:rPr>
              <a:t>a uma secretaria ou departamento, obedecendo as regras previdenciárias (inclusive com os recursos de caixa e investimentos totalmente separados do restante). Utiliza a estrutura da administração física e de pessoal da administração </a:t>
            </a:r>
            <a:r>
              <a:rPr lang="pt-BR" sz="2600" dirty="0" smtClean="0">
                <a:latin typeface="Calibri"/>
                <a:cs typeface="Arial" charset="0"/>
              </a:rPr>
              <a:t>direta;</a:t>
            </a:r>
            <a:endParaRPr lang="pt-BR" sz="2600" dirty="0">
              <a:latin typeface="Calibri"/>
              <a:cs typeface="Arial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/>
                <a:cs typeface="Arial" charset="0"/>
              </a:rPr>
              <a:t>Também pode ser criada uma autarquia </a:t>
            </a:r>
            <a:r>
              <a:rPr lang="pt-BR" sz="2600" dirty="0" smtClean="0">
                <a:latin typeface="Calibri"/>
                <a:cs typeface="Arial" charset="0"/>
              </a:rPr>
              <a:t>previdenciária;</a:t>
            </a:r>
            <a:endParaRPr lang="pt-BR" sz="2600" dirty="0">
              <a:latin typeface="Calibri"/>
              <a:cs typeface="Arial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/>
                <a:cs typeface="Arial" charset="0"/>
              </a:rPr>
              <a:t>Deverá ter colegiado representativo (conselhos) em qualquer </a:t>
            </a:r>
            <a:r>
              <a:rPr lang="pt-BR" sz="2600" dirty="0" smtClean="0">
                <a:latin typeface="Calibri"/>
                <a:cs typeface="Arial" charset="0"/>
              </a:rPr>
              <a:t>hipótese.</a:t>
            </a:r>
            <a:endParaRPr lang="pt-BR" sz="2600" dirty="0">
              <a:latin typeface="Calibri"/>
              <a:cs typeface="Arial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Calibri"/>
            </a:endParaRPr>
          </a:p>
          <a:p>
            <a:pPr algn="just"/>
            <a:endParaRPr lang="pt-BR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555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561"/>
            <a:ext cx="8229600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 que é uma AUTARQUIA?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071546"/>
            <a:ext cx="846914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>
                <a:latin typeface="Calibri"/>
              </a:rPr>
              <a:t>Faz parte da Administração Indireta (junto com as </a:t>
            </a:r>
            <a:r>
              <a:rPr lang="pt-BR" sz="2400" dirty="0" smtClean="0">
                <a:latin typeface="Calibri"/>
              </a:rPr>
              <a:t>Empresas </a:t>
            </a:r>
            <a:r>
              <a:rPr lang="pt-BR" sz="2400" dirty="0">
                <a:latin typeface="Calibri"/>
              </a:rPr>
              <a:t>P</a:t>
            </a:r>
            <a:r>
              <a:rPr lang="pt-BR" sz="2400" dirty="0" smtClean="0">
                <a:latin typeface="Calibri"/>
              </a:rPr>
              <a:t>úblicas</a:t>
            </a:r>
            <a:r>
              <a:rPr lang="pt-BR" sz="2400" dirty="0">
                <a:latin typeface="Calibri"/>
              </a:rPr>
              <a:t>, </a:t>
            </a:r>
            <a:r>
              <a:rPr lang="pt-BR" sz="2400" dirty="0" smtClean="0">
                <a:latin typeface="Calibri"/>
              </a:rPr>
              <a:t>Sociedades </a:t>
            </a:r>
            <a:r>
              <a:rPr lang="pt-BR" sz="2400" dirty="0">
                <a:latin typeface="Calibri"/>
              </a:rPr>
              <a:t>de </a:t>
            </a:r>
            <a:r>
              <a:rPr lang="pt-BR" sz="2400" dirty="0" smtClean="0">
                <a:latin typeface="Calibri"/>
              </a:rPr>
              <a:t>Economia </a:t>
            </a:r>
            <a:r>
              <a:rPr lang="pt-BR" sz="2400" dirty="0">
                <a:latin typeface="Calibri"/>
              </a:rPr>
              <a:t>M</a:t>
            </a:r>
            <a:r>
              <a:rPr lang="pt-BR" sz="2400" dirty="0" smtClean="0">
                <a:latin typeface="Calibri"/>
              </a:rPr>
              <a:t>ista </a:t>
            </a:r>
            <a:r>
              <a:rPr lang="pt-BR" sz="2400" dirty="0">
                <a:latin typeface="Calibri"/>
              </a:rPr>
              <a:t>e </a:t>
            </a:r>
            <a:r>
              <a:rPr lang="pt-BR" sz="2400" dirty="0" smtClean="0">
                <a:latin typeface="Calibri"/>
              </a:rPr>
              <a:t>Fundações Públicas);</a:t>
            </a:r>
            <a:endParaRPr lang="pt-BR" sz="2400" dirty="0">
              <a:latin typeface="Calibri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>
                <a:latin typeface="Calibri"/>
              </a:rPr>
              <a:t>Criada por lei e pode editar atos administrativos (exceto Decreto</a:t>
            </a:r>
            <a:r>
              <a:rPr lang="pt-BR" sz="2400" dirty="0" smtClean="0">
                <a:latin typeface="Calibri"/>
              </a:rPr>
              <a:t>);</a:t>
            </a:r>
            <a:endParaRPr lang="pt-BR" sz="2400" dirty="0">
              <a:latin typeface="Calibri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>
                <a:latin typeface="Calibri"/>
                <a:cs typeface="Arial" charset="0"/>
              </a:rPr>
              <a:t>Tem autonomia administrativa e financeira (não é absoluta</a:t>
            </a:r>
            <a:r>
              <a:rPr lang="pt-BR" sz="2400" dirty="0" smtClean="0">
                <a:latin typeface="Calibri"/>
                <a:cs typeface="Arial" charset="0"/>
              </a:rPr>
              <a:t>);</a:t>
            </a:r>
            <a:endParaRPr lang="pt-BR" sz="2400" dirty="0">
              <a:latin typeface="Calibri"/>
              <a:cs typeface="Arial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>
                <a:latin typeface="Calibri"/>
                <a:cs typeface="Arial" charset="0"/>
              </a:rPr>
              <a:t>Não tem autonomia política (é entidade, mas não é ente político</a:t>
            </a:r>
            <a:r>
              <a:rPr lang="pt-BR" sz="2400" dirty="0" smtClean="0">
                <a:latin typeface="Calibri"/>
                <a:cs typeface="Arial" charset="0"/>
              </a:rPr>
              <a:t>);</a:t>
            </a:r>
            <a:endParaRPr lang="pt-BR" sz="2400" dirty="0">
              <a:latin typeface="Calibri"/>
              <a:cs typeface="Arial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>
                <a:latin typeface="Calibri"/>
                <a:cs typeface="Arial" charset="0"/>
              </a:rPr>
              <a:t>Não há subordinação hierárquica com a administração direta, mas está sujeita a</a:t>
            </a:r>
            <a:r>
              <a:rPr lang="pt-BR" sz="2400" dirty="0" smtClean="0">
                <a:latin typeface="Calibri"/>
                <a:cs typeface="Arial" charset="0"/>
              </a:rPr>
              <a:t> supervisão;</a:t>
            </a:r>
            <a:endParaRPr lang="pt-BR" sz="2400" dirty="0">
              <a:latin typeface="Calibri"/>
              <a:cs typeface="Arial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>
                <a:latin typeface="Calibri"/>
                <a:cs typeface="Arial" charset="0"/>
              </a:rPr>
              <a:t>Possui personalidade jurídica de direito público </a:t>
            </a:r>
            <a:r>
              <a:rPr lang="pt-BR" sz="2400" dirty="0" smtClean="0">
                <a:latin typeface="Calibri"/>
                <a:cs typeface="Arial" charset="0"/>
              </a:rPr>
              <a:t>interno;</a:t>
            </a:r>
            <a:endParaRPr lang="pt-BR" sz="2400" dirty="0">
              <a:latin typeface="Calibri"/>
              <a:cs typeface="Arial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>
                <a:latin typeface="Calibri"/>
                <a:cs typeface="Arial" charset="0"/>
              </a:rPr>
              <a:t>Servidores estatutários e concursados, salvo as exceções da </a:t>
            </a:r>
            <a:r>
              <a:rPr lang="pt-BR" sz="2400" dirty="0" smtClean="0">
                <a:latin typeface="Calibri"/>
                <a:cs typeface="Arial" charset="0"/>
              </a:rPr>
              <a:t>CF;</a:t>
            </a:r>
            <a:endParaRPr lang="pt-BR" sz="2400" dirty="0">
              <a:latin typeface="Calibri"/>
              <a:cs typeface="Arial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400" dirty="0">
                <a:latin typeface="Calibri"/>
                <a:cs typeface="Arial" charset="0"/>
              </a:rPr>
              <a:t>Gestor julgado pelo TC em separado do Chefe do Executivo.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endParaRPr lang="pt-BR" sz="2400" dirty="0">
              <a:latin typeface="Calibri"/>
              <a:cs typeface="Arial" charset="0"/>
            </a:endParaRPr>
          </a:p>
          <a:p>
            <a:pPr algn="just">
              <a:lnSpc>
                <a:spcPct val="110000"/>
              </a:lnSpc>
            </a:pPr>
            <a:endParaRPr lang="pt-BR" sz="2400" dirty="0">
              <a:latin typeface="Calibri"/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endParaRPr lang="pt-BR" sz="2800" dirty="0">
              <a:latin typeface="Calibri"/>
              <a:cs typeface="Arial" charset="0"/>
            </a:endParaRPr>
          </a:p>
          <a:p>
            <a:pPr>
              <a:lnSpc>
                <a:spcPct val="110000"/>
              </a:lnSpc>
            </a:pPr>
            <a:endParaRPr lang="pt-BR" sz="2800" dirty="0">
              <a:latin typeface="Calibri"/>
              <a:cs typeface="Arial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endParaRPr lang="pt-BR" b="1" dirty="0"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3992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40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Obrigações do RPPS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925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b="1" u="sng" dirty="0">
                <a:latin typeface="Calibri" pitchFamily="34" charset="0"/>
                <a:cs typeface="Arial" charset="0"/>
              </a:rPr>
              <a:t>Obrigações Comuns</a:t>
            </a:r>
            <a:r>
              <a:rPr lang="pt-BR" sz="2800" b="1" dirty="0">
                <a:latin typeface="Calibri" pitchFamily="34" charset="0"/>
                <a:cs typeface="Arial" charset="0"/>
              </a:rPr>
              <a:t>: </a:t>
            </a:r>
            <a:r>
              <a:rPr lang="pt-BR" sz="2800" dirty="0">
                <a:latin typeface="Calibri" pitchFamily="34" charset="0"/>
                <a:cs typeface="Arial" charset="0"/>
              </a:rPr>
              <a:t>art.37 da CF, Lei 8666/93, Lei 4320/64, LRF, Estatutos dos Servidores, transparência etc. (todo o serviço público tem que observar</a:t>
            </a:r>
            <a:r>
              <a:rPr lang="pt-BR" sz="2800" dirty="0" smtClean="0">
                <a:latin typeface="Calibri" pitchFamily="34" charset="0"/>
                <a:cs typeface="Arial" charset="0"/>
              </a:rPr>
              <a:t>);</a:t>
            </a:r>
            <a:endParaRPr lang="pt-BR" sz="2800" dirty="0">
              <a:latin typeface="Calibri" pitchFamily="34" charset="0"/>
              <a:cs typeface="Arial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800" b="1" u="sng" dirty="0" smtClean="0">
                <a:latin typeface="Calibri" pitchFamily="34" charset="0"/>
                <a:cs typeface="Arial" charset="0"/>
              </a:rPr>
              <a:t>Obrigações </a:t>
            </a:r>
            <a:r>
              <a:rPr lang="pt-BR" sz="2800" b="1" u="sng" dirty="0">
                <a:latin typeface="Calibri" pitchFamily="34" charset="0"/>
                <a:cs typeface="Arial" charset="0"/>
              </a:rPr>
              <a:t>Específicas</a:t>
            </a:r>
            <a:r>
              <a:rPr lang="pt-BR" sz="2800" b="1" dirty="0">
                <a:latin typeface="Calibri" pitchFamily="34" charset="0"/>
                <a:cs typeface="Arial" charset="0"/>
              </a:rPr>
              <a:t>: </a:t>
            </a:r>
            <a:r>
              <a:rPr lang="pt-BR" sz="2800" dirty="0">
                <a:latin typeface="Calibri" pitchFamily="34" charset="0"/>
                <a:cs typeface="Arial" charset="0"/>
              </a:rPr>
              <a:t>art.40 da CF, Lei 9.717, Lei 10.887/2004, ON 02/2009, Portarias 155, 402 e 403/2008 e 83/2009, dentre </a:t>
            </a:r>
            <a:r>
              <a:rPr lang="pt-BR" sz="2800" dirty="0" smtClean="0">
                <a:latin typeface="Calibri" pitchFamily="34" charset="0"/>
                <a:cs typeface="Arial" charset="0"/>
              </a:rPr>
              <a:t>outras (são </a:t>
            </a:r>
            <a:r>
              <a:rPr lang="pt-BR" sz="2800" dirty="0">
                <a:latin typeface="Calibri" pitchFamily="34" charset="0"/>
                <a:cs typeface="Arial" charset="0"/>
              </a:rPr>
              <a:t>obrigatórias para os RPPS</a:t>
            </a:r>
            <a:r>
              <a:rPr lang="pt-BR" sz="2800" dirty="0" smtClean="0">
                <a:latin typeface="Calibri" pitchFamily="34" charset="0"/>
                <a:cs typeface="Arial" charset="0"/>
              </a:rPr>
              <a:t>).</a:t>
            </a:r>
            <a:endParaRPr lang="pt-BR" sz="2800" dirty="0">
              <a:latin typeface="Calibri" pitchFamily="34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pt-BR" sz="3200" dirty="0">
              <a:latin typeface="Calibri" pitchFamily="34" charset="0"/>
              <a:cs typeface="Arial" charset="0"/>
            </a:endParaRPr>
          </a:p>
          <a:p>
            <a:pPr>
              <a:lnSpc>
                <a:spcPct val="150000"/>
              </a:lnSpc>
              <a:buNone/>
            </a:pPr>
            <a:endParaRPr lang="pt-BR" sz="3200" dirty="0">
              <a:latin typeface="Calibri" pitchFamily="34" charset="0"/>
              <a:cs typeface="Arial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7979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54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CONSELHO E CONSELHEIROS</a:t>
            </a:r>
            <a:endParaRPr lang="pt-BR" sz="5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437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057" y="188640"/>
            <a:ext cx="8229600" cy="9397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Fundamento Constitucional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764705"/>
            <a:ext cx="8352928" cy="53285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Art. 194. A seguridade social compreende um conjunto integrado de ações de iniciativa dos Poderes Públicos e da sociedade, destinadas a assegurar os direitos relativos à saúde, à previdência e à assistência social.</a:t>
            </a:r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Parágrafo único. Compete ao Poder Público, nos termos da lei, organizar a seguridade social, com base nos seguintes objetivos:</a:t>
            </a:r>
          </a:p>
          <a:p>
            <a:pPr marL="0" indent="0" algn="just">
              <a:buNone/>
            </a:pPr>
            <a:endParaRPr lang="pt-BR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VII - </a:t>
            </a:r>
            <a:r>
              <a:rPr lang="pt-BR" sz="2400" b="1" u="sng" dirty="0">
                <a:latin typeface="Calibri" panose="020F0502020204030204" pitchFamily="34" charset="0"/>
              </a:rPr>
              <a:t>caráter democrático e descentralizado</a:t>
            </a:r>
            <a:r>
              <a:rPr lang="pt-BR" sz="2400" dirty="0">
                <a:latin typeface="Calibri" panose="020F0502020204030204" pitchFamily="34" charset="0"/>
              </a:rPr>
              <a:t> da administração, mediante </a:t>
            </a:r>
            <a:r>
              <a:rPr lang="pt-BR" sz="2400" b="1" u="sng" dirty="0">
                <a:latin typeface="Calibri" panose="020F0502020204030204" pitchFamily="34" charset="0"/>
              </a:rPr>
              <a:t>gestão quadripartite</a:t>
            </a:r>
            <a:r>
              <a:rPr lang="pt-BR" sz="2400" dirty="0">
                <a:latin typeface="Calibri" panose="020F0502020204030204" pitchFamily="34" charset="0"/>
              </a:rPr>
              <a:t>, </a:t>
            </a:r>
            <a:r>
              <a:rPr lang="pt-BR" sz="2400" b="1" u="sng" dirty="0">
                <a:latin typeface="Calibri" panose="020F0502020204030204" pitchFamily="34" charset="0"/>
              </a:rPr>
              <a:t>com participação dos trabalhadores, dos empregadores, dos aposentados e do Governo nos órgãos colegiados</a:t>
            </a:r>
            <a:r>
              <a:rPr lang="pt-BR" sz="2400" dirty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pt-BR" sz="24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 eaLnBrk="1" hangingPunct="1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98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9648" y="260648"/>
            <a:ext cx="8229600" cy="9397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Base Legal</a:t>
            </a:r>
            <a:endParaRPr lang="pt-BR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875" y="730607"/>
            <a:ext cx="8469145" cy="54260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endParaRPr lang="pt-BR" sz="2800" dirty="0">
              <a:latin typeface="Calibri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 smtClean="0">
                <a:latin typeface="Calibri" pitchFamily="34" charset="0"/>
              </a:rPr>
              <a:t> Lei </a:t>
            </a:r>
            <a:r>
              <a:rPr lang="pt-BR" sz="2800" dirty="0">
                <a:latin typeface="Calibri" pitchFamily="34" charset="0"/>
              </a:rPr>
              <a:t>9.717/98 garante aos segurados pleno acesso às informações e direito de representação nos colegiados e instâncias de decisão (art.  1º, VI</a:t>
            </a:r>
            <a:r>
              <a:rPr lang="pt-BR" sz="2800" dirty="0" smtClean="0">
                <a:latin typeface="Calibri" pitchFamily="34" charset="0"/>
              </a:rPr>
              <a:t>);</a:t>
            </a:r>
            <a:endParaRPr lang="pt-BR" sz="2800" dirty="0">
              <a:latin typeface="Calibri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endParaRPr lang="pt-BR" sz="2800" dirty="0">
              <a:latin typeface="Calibri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 smtClean="0">
                <a:latin typeface="Calibri" pitchFamily="34" charset="0"/>
              </a:rPr>
              <a:t> Pelo </a:t>
            </a:r>
            <a:r>
              <a:rPr lang="pt-BR" sz="2800" dirty="0">
                <a:latin typeface="Calibri" pitchFamily="34" charset="0"/>
              </a:rPr>
              <a:t>art. 15, I da ON 02/2009, o RPPS “contará com colegiado ou instância de decisão, no qual será garantida a representação dos segurados, cabendo-lhes acompanhar e fiscalizar sua administração</a:t>
            </a:r>
            <a:r>
              <a:rPr lang="pt-BR" sz="2800" dirty="0" smtClean="0">
                <a:latin typeface="Calibri" pitchFamily="34" charset="0"/>
              </a:rPr>
              <a:t>”;</a:t>
            </a:r>
            <a:endParaRPr lang="pt-BR" sz="2800" dirty="0">
              <a:latin typeface="Calibri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endParaRPr lang="pt-BR" sz="2800" dirty="0">
              <a:latin typeface="Calibri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 smtClean="0">
                <a:latin typeface="Calibri" pitchFamily="34" charset="0"/>
              </a:rPr>
              <a:t> Lei </a:t>
            </a:r>
            <a:r>
              <a:rPr lang="pt-BR" sz="2800" dirty="0">
                <a:latin typeface="Calibri" pitchFamily="34" charset="0"/>
              </a:rPr>
              <a:t>local criará e definirá a composição e atribuições</a:t>
            </a:r>
            <a:r>
              <a:rPr lang="pt-BR" sz="2600" dirty="0">
                <a:latin typeface="Calibri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 eaLnBrk="1" hangingPunct="1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2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9647" y="404664"/>
            <a:ext cx="8229600" cy="9397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Conselhos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875" y="730607"/>
            <a:ext cx="8469145" cy="54260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endParaRPr lang="pt-BR" sz="2800" dirty="0">
              <a:latin typeface="Calibri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2800" u="sng" dirty="0">
                <a:latin typeface="Calibri" pitchFamily="34" charset="0"/>
                <a:cs typeface="Arial" charset="0"/>
              </a:rPr>
              <a:t>Conselho Administrativo</a:t>
            </a:r>
            <a:r>
              <a:rPr lang="pt-BR" sz="2800" dirty="0">
                <a:latin typeface="Calibri" pitchFamily="34" charset="0"/>
                <a:cs typeface="Arial" charset="0"/>
              </a:rPr>
              <a:t>: órgão de normatização e deliberação (em regra o presidente do RPPS é o Presidente desse colegiado). Toma as decisões administrativas mais importantes.</a:t>
            </a:r>
          </a:p>
          <a:p>
            <a:pPr algn="just">
              <a:lnSpc>
                <a:spcPct val="110000"/>
              </a:lnSpc>
            </a:pPr>
            <a:r>
              <a:rPr lang="pt-BR" sz="2800" u="sng" dirty="0">
                <a:latin typeface="Calibri" pitchFamily="34" charset="0"/>
                <a:cs typeface="Arial" charset="0"/>
              </a:rPr>
              <a:t>Conselho Fiscal</a:t>
            </a:r>
            <a:r>
              <a:rPr lang="pt-BR" sz="2800" dirty="0">
                <a:latin typeface="Calibri" pitchFamily="34" charset="0"/>
                <a:cs typeface="Arial" charset="0"/>
              </a:rPr>
              <a:t>: faz reuniões para apreciar as prestações de contas do RPPS, bem como fiscaliza outros pontos da gestão.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sz="2800" dirty="0">
                <a:latin typeface="Calibri" pitchFamily="34" charset="0"/>
                <a:cs typeface="Arial" charset="0"/>
              </a:rPr>
              <a:t>OBS: </a:t>
            </a:r>
            <a:r>
              <a:rPr lang="pt-BR" sz="2800" dirty="0" smtClean="0">
                <a:latin typeface="Calibri" pitchFamily="34" charset="0"/>
                <a:cs typeface="Arial" charset="0"/>
              </a:rPr>
              <a:t>Cada </a:t>
            </a:r>
            <a:r>
              <a:rPr lang="pt-BR" sz="2800" dirty="0">
                <a:latin typeface="Calibri" pitchFamily="34" charset="0"/>
                <a:cs typeface="Arial" charset="0"/>
              </a:rPr>
              <a:t>RPPS também </a:t>
            </a:r>
            <a:r>
              <a:rPr lang="pt-BR" sz="2800" dirty="0" smtClean="0">
                <a:latin typeface="Calibri" pitchFamily="34" charset="0"/>
                <a:cs typeface="Arial" charset="0"/>
              </a:rPr>
              <a:t>deverá ter um </a:t>
            </a:r>
            <a:r>
              <a:rPr lang="pt-BR" sz="2800" u="sng" dirty="0">
                <a:latin typeface="Calibri" pitchFamily="34" charset="0"/>
                <a:cs typeface="Arial" charset="0"/>
              </a:rPr>
              <a:t>Comitê de Investimentos</a:t>
            </a:r>
            <a:r>
              <a:rPr lang="pt-BR" sz="2800" dirty="0">
                <a:latin typeface="Calibri" pitchFamily="34" charset="0"/>
                <a:cs typeface="Arial" charset="0"/>
              </a:rPr>
              <a:t>, para formular e executar a política de investimentos.</a:t>
            </a:r>
          </a:p>
          <a:p>
            <a:pPr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 eaLnBrk="1" hangingPunct="1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472608"/>
          </a:xfrm>
        </p:spPr>
        <p:txBody>
          <a:bodyPr vert="horz" anchor="t">
            <a:normAutofit/>
          </a:bodyPr>
          <a:lstStyle/>
          <a:p>
            <a:pPr marL="109728" indent="0" algn="ctr">
              <a:buNone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+mj-cs"/>
              </a:rPr>
              <a:t>51º Congresso Nacional da ABIPEM</a:t>
            </a:r>
          </a:p>
          <a:p>
            <a:pPr marL="109728" indent="0" algn="ctr">
              <a:buNone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+mj-ea"/>
                <a:cs typeface="+mj-cs"/>
              </a:rPr>
              <a:t>27 a 29 de Junho de 2017 – Maceió/AL</a:t>
            </a:r>
            <a:endParaRPr lang="pt-BR" sz="2800" dirty="0">
              <a:solidFill>
                <a:schemeClr val="bg2">
                  <a:lumMod val="25000"/>
                </a:schemeClr>
              </a:solidFill>
              <a:latin typeface="Calibri" charset="0"/>
              <a:ea typeface="+mj-ea"/>
              <a:cs typeface="+mj-cs"/>
            </a:endParaRPr>
          </a:p>
          <a:p>
            <a:pPr marL="109728" indent="0" algn="ctr">
              <a:buNone/>
            </a:pPr>
            <a:endParaRPr lang="pt-BR" sz="1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31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SUMÁRIO</a:t>
            </a:r>
          </a:p>
          <a:p>
            <a:pPr marL="109728" indent="0" algn="ctr">
              <a:buNone/>
            </a:pPr>
            <a:endParaRPr lang="pt-B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pt-BR" sz="3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Previdência, RPPS e evolução legislativa</a:t>
            </a:r>
          </a:p>
          <a:p>
            <a:pPr algn="just">
              <a:buFontTx/>
              <a:buChar char="-"/>
            </a:pPr>
            <a:r>
              <a:rPr lang="pt-BR" sz="3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 estrutura orgânica dos RPPS</a:t>
            </a:r>
          </a:p>
          <a:p>
            <a:pPr algn="just">
              <a:buFontTx/>
              <a:buChar char="-"/>
            </a:pPr>
            <a:r>
              <a:rPr lang="pt-BR" sz="3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Conselhos e Conselheiros</a:t>
            </a:r>
          </a:p>
          <a:p>
            <a:pPr algn="just">
              <a:buFontTx/>
              <a:buChar char="-"/>
            </a:pPr>
            <a:r>
              <a:rPr lang="pt-BR" sz="3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Deveres e responsabilidades dos Conselheiros</a:t>
            </a:r>
          </a:p>
          <a:p>
            <a:pPr algn="just">
              <a:buFontTx/>
              <a:buChar char="-"/>
            </a:pPr>
            <a:r>
              <a:rPr lang="pt-BR" sz="3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O Tribunal de Contas e a fiscalização dos RPPS</a:t>
            </a: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1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http://dm.inf.br/abipem/2015/3cbcrpps04a06NovBrasiliaDF/images/logo_topo_abipe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877272"/>
            <a:ext cx="22098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976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-99392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Papel e Postura dos conselheiros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80728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>
                <a:latin typeface="Calibri"/>
                <a:cs typeface="Arial" charset="0"/>
              </a:rPr>
              <a:t> Fiscalizar os atos dos gestores do RPPS. Até o Conselho Administrativo fiscaliza, pois ele tem a competência de aprovar alguns atos antes de sua </a:t>
            </a:r>
            <a:r>
              <a:rPr lang="pt-BR" sz="2600" dirty="0" smtClean="0">
                <a:latin typeface="Calibri"/>
                <a:cs typeface="Arial" charset="0"/>
              </a:rPr>
              <a:t>execução;</a:t>
            </a:r>
            <a:endParaRPr lang="pt-BR" sz="2600" dirty="0">
              <a:latin typeface="Calibri"/>
              <a:cs typeface="Arial" charset="0"/>
            </a:endParaRP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 smtClean="0">
                <a:latin typeface="Calibri"/>
                <a:cs typeface="Arial" charset="0"/>
              </a:rPr>
              <a:t> Analisar </a:t>
            </a:r>
            <a:r>
              <a:rPr lang="pt-BR" sz="2600" dirty="0">
                <a:latin typeface="Calibri"/>
                <a:cs typeface="Arial" charset="0"/>
              </a:rPr>
              <a:t>com o devido critério os elementos da </a:t>
            </a:r>
            <a:r>
              <a:rPr lang="pt-BR" sz="2600" dirty="0" smtClean="0">
                <a:latin typeface="Calibri"/>
                <a:cs typeface="Arial" charset="0"/>
              </a:rPr>
              <a:t>gestão;</a:t>
            </a:r>
            <a:endParaRPr lang="pt-BR" sz="2600" dirty="0">
              <a:latin typeface="Calibri"/>
              <a:cs typeface="Arial" charset="0"/>
            </a:endParaRP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 smtClean="0">
                <a:latin typeface="Calibri"/>
                <a:cs typeface="Arial" charset="0"/>
              </a:rPr>
              <a:t> Compreender </a:t>
            </a:r>
            <a:r>
              <a:rPr lang="pt-BR" sz="2600" dirty="0">
                <a:latin typeface="Calibri"/>
                <a:cs typeface="Arial" charset="0"/>
              </a:rPr>
              <a:t>as dificuldades administrativas que existem, sem abrir mão de fiscalizar e apontar os erros e propor as medidas cabíveis (inclusive denúncias aos órgãos de controle</a:t>
            </a:r>
            <a:r>
              <a:rPr lang="pt-BR" sz="2600" dirty="0" smtClean="0">
                <a:latin typeface="Calibri"/>
                <a:cs typeface="Arial" charset="0"/>
              </a:rPr>
              <a:t>);</a:t>
            </a:r>
            <a:endParaRPr lang="pt-BR" sz="2600" dirty="0">
              <a:latin typeface="Calibri"/>
              <a:cs typeface="Arial" charset="0"/>
            </a:endParaRP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 smtClean="0">
                <a:effectLst/>
                <a:latin typeface="Calibri"/>
                <a:cs typeface="Arial" charset="0"/>
              </a:rPr>
              <a:t> O </a:t>
            </a:r>
            <a:r>
              <a:rPr lang="pt-BR" sz="2600" dirty="0">
                <a:effectLst/>
                <a:latin typeface="Calibri"/>
                <a:cs typeface="Arial" charset="0"/>
              </a:rPr>
              <a:t>Conselheiro não é eleito ou escolhido para defender uma categoria ou um grupo, mas sim para zelar pelo bom funcionamento do sistema previdenciário.</a:t>
            </a:r>
            <a:endParaRPr lang="pt-BR" sz="2600" dirty="0"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2588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-99392"/>
            <a:ext cx="8229600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Responsabilidade dos Conselheiros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5736" y="1043608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3200" b="1" u="sng" dirty="0">
                <a:latin typeface="Calibri" panose="020F0502020204030204" pitchFamily="34" charset="0"/>
              </a:rPr>
              <a:t>Lei 9717/1998</a:t>
            </a:r>
          </a:p>
          <a:p>
            <a:pPr marL="0" indent="0" algn="just">
              <a:buNone/>
            </a:pPr>
            <a:endParaRPr lang="pt-BR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Art. 8º </a:t>
            </a:r>
            <a:r>
              <a:rPr lang="pt-BR" sz="2400" b="1" u="sng" dirty="0">
                <a:latin typeface="Calibri" panose="020F0502020204030204" pitchFamily="34" charset="0"/>
              </a:rPr>
              <a:t>Os dirigentes</a:t>
            </a:r>
            <a:r>
              <a:rPr lang="pt-BR" sz="2400" dirty="0">
                <a:latin typeface="Calibri" panose="020F0502020204030204" pitchFamily="34" charset="0"/>
              </a:rPr>
              <a:t> do órgão ou da entidade gestora do regime próprio de previdência social dos entes estatais, </a:t>
            </a:r>
            <a:r>
              <a:rPr lang="pt-BR" sz="2400" b="1" u="sng" dirty="0">
                <a:latin typeface="Calibri" panose="020F0502020204030204" pitchFamily="34" charset="0"/>
              </a:rPr>
              <a:t>bem como os membros dos conselhos</a:t>
            </a:r>
            <a:r>
              <a:rPr lang="pt-BR" sz="2400" dirty="0">
                <a:latin typeface="Calibri" panose="020F0502020204030204" pitchFamily="34" charset="0"/>
              </a:rPr>
              <a:t> administrativo e fiscal dos fundos de que trata o art. 6º, </a:t>
            </a:r>
            <a:r>
              <a:rPr lang="pt-BR" sz="2400" b="1" u="sng" dirty="0">
                <a:latin typeface="Calibri" panose="020F0502020204030204" pitchFamily="34" charset="0"/>
              </a:rPr>
              <a:t>respondem diretamente por infração</a:t>
            </a:r>
            <a:r>
              <a:rPr lang="pt-BR" sz="2400" dirty="0">
                <a:latin typeface="Calibri" panose="020F0502020204030204" pitchFamily="34" charset="0"/>
              </a:rPr>
              <a:t> ao disposto nesta Lei, sujeitando-se, no que couber, ao regime repressivo da Lei n 6.435, de 15 de julho de 1977, e alterações </a:t>
            </a:r>
            <a:r>
              <a:rPr lang="pt-BR" sz="2400" dirty="0" smtClean="0">
                <a:latin typeface="Calibri" panose="020F0502020204030204" pitchFamily="34" charset="0"/>
              </a:rPr>
              <a:t>subsequentes</a:t>
            </a:r>
            <a:r>
              <a:rPr lang="pt-BR" sz="2400" dirty="0">
                <a:latin typeface="Calibri" panose="020F0502020204030204" pitchFamily="34" charset="0"/>
              </a:rPr>
              <a:t>, conforme diretrizes gerais.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latin typeface="Calibri" panose="020F0502020204030204" pitchFamily="34" charset="0"/>
                <a:sym typeface="Symbol"/>
              </a:rPr>
              <a:t></a:t>
            </a:r>
            <a:r>
              <a:rPr lang="pt-BR" sz="2400" dirty="0" smtClean="0">
                <a:latin typeface="Calibri" panose="020F0502020204030204" pitchFamily="34" charset="0"/>
              </a:rPr>
              <a:t> sucessor da lei 6435/77 </a:t>
            </a:r>
            <a:r>
              <a:rPr lang="pt-BR" sz="2400" dirty="0">
                <a:latin typeface="Calibri" panose="020F0502020204030204" pitchFamily="34" charset="0"/>
                <a:sym typeface="Symbol"/>
              </a:rPr>
              <a:t></a:t>
            </a:r>
            <a:r>
              <a:rPr lang="pt-BR" sz="2400" dirty="0">
                <a:latin typeface="Calibri" panose="020F0502020204030204" pitchFamily="34" charset="0"/>
              </a:rPr>
              <a:t> LC </a:t>
            </a:r>
            <a:r>
              <a:rPr lang="pt-BR" sz="2400" dirty="0" smtClean="0">
                <a:latin typeface="Calibri" panose="020F0502020204030204" pitchFamily="34" charset="0"/>
              </a:rPr>
              <a:t>109/01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pt-BR" sz="2600" dirty="0"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4450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-99392"/>
            <a:ext cx="8229600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ÉTICA e MORAL</a:t>
            </a:r>
            <a:endParaRPr lang="pt-BR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5736" y="1243368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457200" indent="-457200" algn="just">
              <a:spcBef>
                <a:spcPts val="1200"/>
              </a:spcBef>
              <a:buFontTx/>
              <a:buChar char="-"/>
            </a:pPr>
            <a:r>
              <a:rPr lang="pt-BR" sz="2600" dirty="0" smtClean="0">
                <a:effectLst/>
                <a:latin typeface="Calibri"/>
              </a:rPr>
              <a:t>Não </a:t>
            </a:r>
            <a:r>
              <a:rPr lang="pt-BR" sz="2600" dirty="0" smtClean="0">
                <a:effectLst/>
                <a:latin typeface="Calibri"/>
              </a:rPr>
              <a:t>há um conceito fechado para o que é ética e o qu</a:t>
            </a:r>
            <a:r>
              <a:rPr lang="pt-BR" sz="2600" dirty="0" smtClean="0">
                <a:latin typeface="Calibri"/>
              </a:rPr>
              <a:t>e moral.</a:t>
            </a:r>
          </a:p>
          <a:p>
            <a:pPr marL="457200" indent="-457200" algn="just">
              <a:spcBef>
                <a:spcPts val="1200"/>
              </a:spcBef>
              <a:buFontTx/>
              <a:buChar char="-"/>
            </a:pPr>
            <a:r>
              <a:rPr lang="pt-BR" sz="2600" dirty="0" smtClean="0">
                <a:effectLst/>
                <a:latin typeface="Calibri"/>
              </a:rPr>
              <a:t>O conselheiro deve não somente cumprir a lei, mas deve ter padrões éticos e morais</a:t>
            </a:r>
          </a:p>
          <a:p>
            <a:pPr marL="457200" indent="-457200" algn="just">
              <a:spcBef>
                <a:spcPts val="1200"/>
              </a:spcBef>
              <a:buFontTx/>
              <a:buChar char="-"/>
            </a:pPr>
            <a:r>
              <a:rPr lang="pt-BR" sz="2600" dirty="0" smtClean="0">
                <a:latin typeface="Calibri"/>
              </a:rPr>
              <a:t>Há um problema: todos dizem que são honestos e que seguem padrões éticos e morais.</a:t>
            </a:r>
          </a:p>
          <a:p>
            <a:pPr marL="457200" indent="-457200" algn="just">
              <a:spcBef>
                <a:spcPts val="1200"/>
              </a:spcBef>
              <a:buFontTx/>
              <a:buChar char="-"/>
            </a:pPr>
            <a:r>
              <a:rPr lang="pt-BR" sz="2600" dirty="0" smtClean="0">
                <a:effectLst/>
                <a:latin typeface="Calibri"/>
              </a:rPr>
              <a:t>Exemplo: os políticos sempre defendem (no discurso) a saúde e a educação, embora não aplicam, em sua maioria, o seu próprio discurso.</a:t>
            </a:r>
          </a:p>
          <a:p>
            <a:pPr marL="457200" indent="-457200" algn="ctr">
              <a:spcBef>
                <a:spcPts val="1200"/>
              </a:spcBef>
              <a:buFontTx/>
              <a:buChar char="-"/>
            </a:pPr>
            <a:r>
              <a:rPr lang="pt-BR" sz="2600" dirty="0" smtClean="0">
                <a:latin typeface="Calibri"/>
              </a:rPr>
              <a:t>A PRÁTICA É O CRITÉRIO DA </a:t>
            </a:r>
            <a:r>
              <a:rPr lang="pt-BR" sz="2600" dirty="0" smtClean="0">
                <a:latin typeface="Calibri"/>
              </a:rPr>
              <a:t>VERDADE.</a:t>
            </a:r>
            <a:endParaRPr lang="pt-BR" sz="2600" dirty="0"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404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-99392"/>
            <a:ext cx="8229600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BOAS PRÁTICAS</a:t>
            </a:r>
            <a:endParaRPr lang="pt-BR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5736" y="620688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42900" indent="-342900" algn="just">
              <a:buFontTx/>
              <a:buChar char="-"/>
            </a:pPr>
            <a:endParaRPr lang="pt-BR" sz="2400" dirty="0" smtClean="0"/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latin typeface="Calibri" panose="020F0502020204030204" pitchFamily="34" charset="0"/>
              </a:rPr>
              <a:t>Agir de acordo com suas convicções, embora possa mudar de acordo com o debate </a:t>
            </a:r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latin typeface="Calibri" panose="020F0502020204030204" pitchFamily="34" charset="0"/>
              </a:rPr>
              <a:t>Não negociar o seu voto nos colegiados </a:t>
            </a:r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latin typeface="Calibri" panose="020F0502020204030204" pitchFamily="34" charset="0"/>
              </a:rPr>
              <a:t>Não rejeitar contas por mera retaliação em face de algum pedido negado</a:t>
            </a:r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latin typeface="Calibri" panose="020F0502020204030204" pitchFamily="34" charset="0"/>
              </a:rPr>
              <a:t>Somente acusar algo caso tenha bons </a:t>
            </a:r>
            <a:r>
              <a:rPr lang="pt-BR" sz="2800" dirty="0" err="1" smtClean="0">
                <a:latin typeface="Calibri" panose="020F0502020204030204" pitchFamily="34" charset="0"/>
              </a:rPr>
              <a:t>indicios</a:t>
            </a:r>
            <a:r>
              <a:rPr lang="pt-BR" sz="2800" dirty="0" smtClean="0">
                <a:latin typeface="Calibri" panose="020F0502020204030204" pitchFamily="34" charset="0"/>
              </a:rPr>
              <a:t> de provas</a:t>
            </a:r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latin typeface="Calibri" panose="020F0502020204030204" pitchFamily="34" charset="0"/>
              </a:rPr>
              <a:t>Reclamar sim de práticas imorais, antiéticas ou ilegais dos outros, mas não de coisas que também faça. (caso perceba algo errado que está fazendo, reinvente-se)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93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24258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t-BR" sz="60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t-BR" sz="6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Controle Externo dos RPPS realizado pelos</a:t>
            </a:r>
          </a:p>
          <a:p>
            <a:pPr marL="109728" indent="0" algn="ctr">
              <a:buNone/>
            </a:pPr>
            <a:r>
              <a:rPr lang="pt-BR" sz="6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Tribunais de Contas</a:t>
            </a:r>
          </a:p>
          <a:p>
            <a:pPr marL="109728" indent="0" algn="ctr">
              <a:buNone/>
            </a:pPr>
            <a:endParaRPr lang="pt-BR" sz="4200" dirty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endParaRPr lang="pt-BR" sz="4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6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4548" y="548680"/>
            <a:ext cx="8291264" cy="115212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4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Tribunal de Contas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196752"/>
            <a:ext cx="7543800" cy="525586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endParaRPr lang="pt-BR" sz="2800" dirty="0">
              <a:latin typeface="Calibri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 Arts. 31, 70 a 75, 96 da CF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 Constituição Estadual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 Lei Orgânica e Regimento Interno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TCU</a:t>
            </a:r>
            <a:r>
              <a:rPr lang="pt-BR" sz="2800" dirty="0">
                <a:latin typeface="Calibri" pitchFamily="34" charset="0"/>
              </a:rPr>
              <a:t>, TCE e </a:t>
            </a:r>
            <a:r>
              <a:rPr lang="pt-BR" sz="2800" dirty="0" err="1">
                <a:latin typeface="Calibri" pitchFamily="34" charset="0"/>
              </a:rPr>
              <a:t>TCMs</a:t>
            </a:r>
            <a:r>
              <a:rPr lang="pt-BR" sz="2800" dirty="0">
                <a:latin typeface="Calibri" pitchFamily="34" charset="0"/>
              </a:rPr>
              <a:t> (Bahia, Ceará, Goiás e Pará)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TCM </a:t>
            </a:r>
            <a:r>
              <a:rPr lang="pt-BR" sz="2800" dirty="0">
                <a:latin typeface="Calibri" pitchFamily="34" charset="0"/>
              </a:rPr>
              <a:t>(Rio de Janeiro e São Paulo)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1768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4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Composição do TCE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412776"/>
            <a:ext cx="7543800" cy="431958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 7 conselheiros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4 escolhidos pela Assembleia Legislativa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3 escolhidos pelo Governador sendo:</a:t>
            </a:r>
          </a:p>
          <a:p>
            <a:pPr marL="804672" lvl="2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pt-BR" sz="2600" dirty="0">
                <a:latin typeface="Calibri" pitchFamily="34" charset="0"/>
              </a:rPr>
              <a:t>1 de livre escolha	</a:t>
            </a:r>
          </a:p>
          <a:p>
            <a:pPr marL="804672" lvl="2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pt-BR" sz="2600" dirty="0">
                <a:latin typeface="Calibri" pitchFamily="34" charset="0"/>
              </a:rPr>
              <a:t>1 dentre os auditores</a:t>
            </a:r>
          </a:p>
          <a:p>
            <a:pPr marL="804672" lvl="2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pt-BR" sz="2600" dirty="0">
                <a:latin typeface="Calibri" pitchFamily="34" charset="0"/>
              </a:rPr>
              <a:t>1 dentre os Procuradores de Contas</a:t>
            </a:r>
          </a:p>
        </p:txBody>
      </p:sp>
    </p:spTree>
    <p:extLst>
      <p:ext uri="{BB962C8B-B14F-4D97-AF65-F5344CB8AC3E}">
        <p14:creationId xmlns:p14="http://schemas.microsoft.com/office/powerpoint/2010/main" val="415288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4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Ministério Público de Contas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268760"/>
            <a:ext cx="7543800" cy="5517108"/>
          </a:xfrm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 Art. 130 da CF e leis </a:t>
            </a:r>
            <a:r>
              <a:rPr lang="pt-BR" sz="2800" dirty="0" smtClean="0">
                <a:latin typeface="Calibri" pitchFamily="34" charset="0"/>
              </a:rPr>
              <a:t>locais;</a:t>
            </a:r>
            <a:endParaRPr lang="pt-BR" sz="2800" dirty="0">
              <a:latin typeface="Calibri" pitchFamily="34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 Ingresso por Concurso </a:t>
            </a:r>
            <a:r>
              <a:rPr lang="pt-BR" sz="2800" dirty="0" smtClean="0">
                <a:latin typeface="Calibri" pitchFamily="34" charset="0"/>
              </a:rPr>
              <a:t>Público;</a:t>
            </a:r>
            <a:endParaRPr lang="pt-BR" sz="2800" dirty="0">
              <a:latin typeface="Calibri" pitchFamily="34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 Atua como Fiscal da Lei (emite parecer nos processos) ou como parte (podem fazer denúncias e interpor recursos</a:t>
            </a:r>
            <a:r>
              <a:rPr lang="pt-BR" sz="2800" dirty="0" smtClean="0">
                <a:latin typeface="Calibri" pitchFamily="34" charset="0"/>
              </a:rPr>
              <a:t>);</a:t>
            </a:r>
            <a:endParaRPr lang="pt-BR" sz="2800" dirty="0">
              <a:latin typeface="Calibri" pitchFamily="34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Possuem </a:t>
            </a:r>
            <a:r>
              <a:rPr lang="pt-BR" sz="2800" dirty="0">
                <a:latin typeface="Calibri" pitchFamily="34" charset="0"/>
              </a:rPr>
              <a:t>autonomia funcional, mas sem autonomia administrativa e </a:t>
            </a:r>
            <a:r>
              <a:rPr lang="pt-BR" sz="2800" dirty="0" smtClean="0">
                <a:latin typeface="Calibri" pitchFamily="34" charset="0"/>
              </a:rPr>
              <a:t>financeira;</a:t>
            </a:r>
            <a:endParaRPr lang="pt-BR" sz="2800" dirty="0">
              <a:latin typeface="Calibri" pitchFamily="34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</a:rPr>
              <a:t> Coordenados </a:t>
            </a:r>
            <a:r>
              <a:rPr lang="pt-BR" sz="2800" dirty="0">
                <a:latin typeface="Calibri" pitchFamily="34" charset="0"/>
              </a:rPr>
              <a:t>por um Procurador </a:t>
            </a:r>
            <a:r>
              <a:rPr lang="pt-BR" sz="2800" dirty="0" smtClean="0">
                <a:latin typeface="Calibri" pitchFamily="34" charset="0"/>
              </a:rPr>
              <a:t>Geral.</a:t>
            </a:r>
            <a:endParaRPr lang="pt-BR" sz="2800" dirty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3960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Controle dos RPPS pelos Tribunais de Contas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67333"/>
            <a:ext cx="8229600" cy="4525963"/>
          </a:xfrm>
        </p:spPr>
        <p:txBody>
          <a:bodyPr vert="horz" anchor="t">
            <a:normAutofit lnSpcReduction="10000"/>
          </a:bodyPr>
          <a:lstStyle/>
          <a:p>
            <a:pPr marL="109728" indent="0" algn="just">
              <a:buNone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O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Tribunal de Contas controla os RPPS em três frentes:</a:t>
            </a:r>
          </a:p>
          <a:p>
            <a:pPr marL="109728" indent="0" algn="just">
              <a:buNone/>
            </a:pP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Registro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de atos de pessoal (art. 71, III – CF)</a:t>
            </a:r>
          </a:p>
          <a:p>
            <a:pPr algn="just"/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 Julgamento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dos Responsáveis por Dinheiro e Bens Públicos (art. 71, II – CF)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Calibri" panose="020F0502020204030204" pitchFamily="34" charset="0"/>
              </a:rPr>
              <a:t> Situação </a:t>
            </a:r>
            <a:r>
              <a:rPr lang="pt-BR" sz="2800" dirty="0">
                <a:latin typeface="Calibri" panose="020F0502020204030204" pitchFamily="34" charset="0"/>
              </a:rPr>
              <a:t>previdenciária pode impactar nas contas do chefe do Poder Executivo em que o TC emite parecer prévio e o legislativo julga (art. 71, I – CF)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16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Atos a serem fiscalizados no RPPS</a:t>
            </a:r>
            <a:b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8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(Rol exemplificativo)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Concessão e alteração de benefícios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Os atos de pessoal estão sendo encaminhados ao Tribunal de Contas para registro?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Aspectos gerais de gestão (relativas a qualquer autarquia: execução orçamentária, licitações, concurso público etc.)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Taxa de Administração extrapola o limite de 2%?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Os registros contábeis estão sendo feitos corretamente?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Calibri" pitchFamily="34" charset="0"/>
                <a:cs typeface="Arial" pitchFamily="34" charset="0"/>
              </a:rPr>
              <a:t>O cálculo atuarial está sendo feito adequadamente e os seus resultados estão sendo devidamente registrados?</a:t>
            </a:r>
          </a:p>
          <a:p>
            <a:pPr marL="109728" indent="0" algn="just">
              <a:spcBef>
                <a:spcPts val="600"/>
              </a:spcBef>
              <a:buNone/>
            </a:pPr>
            <a:endParaRPr lang="pt-BR" sz="2600" dirty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05006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Situando a Previdência</a:t>
            </a:r>
          </a:p>
        </p:txBody>
      </p:sp>
    </p:spTree>
    <p:extLst>
      <p:ext uri="{BB962C8B-B14F-4D97-AF65-F5344CB8AC3E}">
        <p14:creationId xmlns:p14="http://schemas.microsoft.com/office/powerpoint/2010/main" val="1603600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Atos a serem fiscalizados no RPPS</a:t>
            </a:r>
            <a:b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8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(Rol exemplificativo)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Calibri" panose="020F0502020204030204" pitchFamily="34" charset="0"/>
              </a:rPr>
              <a:t>O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COMPREV está sendo acompanhado?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O Município tem repassado as contribuições dos servidores e a parte patronal regularmente para o RPPS?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Investimentos estão cumpridos as normas do CMN?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Existe um comitê de investimentos?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Existe credenciamento de instituições financeiras?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Existe um plano de amortização para equacionar o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déficit atuarial?</a:t>
            </a:r>
            <a:endParaRPr lang="pt-BR" sz="2800" dirty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800" dirty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800" dirty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824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Como encaminhar as denúncias</a:t>
            </a:r>
            <a:b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pt-BR" sz="28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02431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O conselho (no caso aqui falado é o Conselho fiscal) pode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encaminhá-las para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os órgãos de controle (Tribunal de Contas, Ministério Público etc.)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As ouvidorias dos órgãos de controle podem ser acionadas.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Calibri" pitchFamily="34" charset="0"/>
                <a:cs typeface="Arial" pitchFamily="34" charset="0"/>
              </a:rPr>
              <a:t>Deve-se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preparar bem o que se vai encaminhar, para evitar envios desnecessários.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Calibri" pitchFamily="34" charset="0"/>
                <a:cs typeface="Arial" pitchFamily="34" charset="0"/>
              </a:rPr>
              <a:t>Cada TC tem a sua lei orgânica e o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Regimento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I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nterno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, onde estão estabelecidas as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formas e os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requisitos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para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que </a:t>
            </a:r>
            <a:r>
              <a:rPr lang="pt-BR" sz="2800" dirty="0" smtClean="0">
                <a:latin typeface="Calibri" pitchFamily="34" charset="0"/>
                <a:cs typeface="Arial" pitchFamily="34" charset="0"/>
              </a:rPr>
              <a:t>as denúncias </a:t>
            </a:r>
            <a:r>
              <a:rPr lang="pt-BR" sz="2800" dirty="0">
                <a:latin typeface="Calibri" pitchFamily="34" charset="0"/>
                <a:cs typeface="Arial" pitchFamily="34" charset="0"/>
              </a:rPr>
              <a:t>sejam encaminhadas.</a:t>
            </a:r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853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07646" y="2204864"/>
            <a:ext cx="8229600" cy="867551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pt-BR" sz="4500" dirty="0"/>
          </a:p>
          <a:p>
            <a:pPr marL="109728" indent="0" algn="ctr">
              <a:buNone/>
            </a:pPr>
            <a:r>
              <a:rPr lang="pt-BR" sz="17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Muito Obrigado!</a:t>
            </a:r>
          </a:p>
          <a:p>
            <a:pPr marL="109728" indent="0" algn="ctr">
              <a:buNone/>
            </a:pPr>
            <a:endParaRPr lang="pt-BR" sz="4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endParaRPr lang="pt-BR" sz="9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9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Domingos Augusto </a:t>
            </a:r>
            <a:r>
              <a:rPr lang="pt-BR" sz="96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Taufner</a:t>
            </a:r>
            <a:endParaRPr lang="pt-BR" sz="96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109728" indent="0" algn="ctr">
              <a:buNone/>
            </a:pPr>
            <a:r>
              <a:rPr lang="pt-BR" sz="9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Conselheiro Ouvidor do TCE-ES</a:t>
            </a:r>
            <a:endParaRPr lang="pt-BR" sz="9600" b="1" u="sng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t-BR" sz="126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109728" indent="0" algn="ctr">
              <a:buNone/>
            </a:pPr>
            <a:endParaRPr lang="pt-BR" sz="12600" b="1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Espaço Reservado para Conteúdo 4"/>
          <p:cNvSpPr txBox="1">
            <a:spLocks/>
          </p:cNvSpPr>
          <p:nvPr/>
        </p:nvSpPr>
        <p:spPr>
          <a:xfrm>
            <a:off x="457200" y="4293096"/>
            <a:ext cx="8229600" cy="11521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Font typeface="Wingdings 3"/>
              <a:buNone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Tel.: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(27) 3334-7701</a:t>
            </a:r>
          </a:p>
          <a:p>
            <a:pPr marL="109728" indent="0" algn="ctr">
              <a:buFont typeface="Wingdings 3"/>
              <a:buNone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E-mail: domingos.taufner@tce.es.gov.br</a:t>
            </a:r>
            <a:endParaRPr lang="pt-BR" sz="2400" dirty="0"/>
          </a:p>
        </p:txBody>
      </p:sp>
      <p:pic>
        <p:nvPicPr>
          <p:cNvPr id="6" name="Picture 2" descr="http://dm.inf.br/abipem/2015/3cbcrpps04a06NovBrasiliaDF/images/logo_topo_abipem.png">
            <a:extLst>
              <a:ext uri="{FF2B5EF4-FFF2-40B4-BE49-F238E27FC236}">
                <a16:creationId xmlns:a16="http://schemas.microsoft.com/office/drawing/2014/main" xmlns="" id="{D8A22461-A50D-4491-A6FC-2F44980C1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20688"/>
            <a:ext cx="3005253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658863"/>
              </p:ext>
            </p:extLst>
          </p:nvPr>
        </p:nvGraphicFramePr>
        <p:xfrm>
          <a:off x="395536" y="1052736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Regimes de Previdência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6757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altLang="pt-BR" sz="2800" dirty="0">
              <a:latin typeface="Calibri" pitchFamily="34" charset="0"/>
              <a:cs typeface="Arial" pitchFamily="34" charset="0"/>
            </a:endParaRPr>
          </a:p>
          <a:p>
            <a:endParaRPr lang="pt-BR" sz="25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74848" y="1412776"/>
            <a:ext cx="8229600" cy="3384375"/>
          </a:xfrm>
        </p:spPr>
        <p:txBody>
          <a:bodyPr>
            <a:normAutofit/>
          </a:bodyPr>
          <a:lstStyle/>
          <a:p>
            <a:pPr algn="ctr"/>
            <a:r>
              <a:rPr lang="pt-BR" altLang="pt-BR" dirty="0">
                <a:effectLst/>
                <a:latin typeface="Arial" charset="0"/>
                <a:cs typeface="Arial" charset="0"/>
              </a:rPr>
              <a:t/>
            </a:r>
            <a:br>
              <a:rPr lang="pt-BR" altLang="pt-BR" dirty="0">
                <a:effectLst/>
                <a:latin typeface="Arial" charset="0"/>
                <a:cs typeface="Arial" charset="0"/>
              </a:rPr>
            </a:br>
            <a:r>
              <a:rPr lang="pt-BR" altLang="pt-BR" sz="5400" dirty="0" smtClean="0">
                <a:effectLst/>
                <a:latin typeface="Arial" charset="0"/>
                <a:cs typeface="Arial" charset="0"/>
              </a:rPr>
              <a:t>Histórico legislativo </a:t>
            </a:r>
            <a:r>
              <a:rPr lang="pt-BR" altLang="pt-BR" sz="5400" dirty="0">
                <a:effectLst/>
                <a:latin typeface="Arial" charset="0"/>
                <a:cs typeface="Arial" charset="0"/>
              </a:rPr>
              <a:t>dos RPPS</a:t>
            </a:r>
            <a:r>
              <a:rPr lang="pt-BR" altLang="pt-BR" sz="5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pt-BR" altLang="pt-BR" sz="1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altLang="pt-BR" sz="1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altLang="pt-BR" sz="1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pt-BR" alt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alt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6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74617" y="1248610"/>
            <a:ext cx="8229600" cy="4882547"/>
          </a:xfrm>
        </p:spPr>
        <p:txBody>
          <a:bodyPr vert="horz" anchor="t">
            <a:norm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>
                <a:latin typeface="Calibri"/>
                <a:cs typeface="Arial" charset="0"/>
              </a:rPr>
              <a:t>Seguridade social (saúde, previdência e assistência) foi constitucionalizada de maneira </a:t>
            </a:r>
            <a:r>
              <a:rPr lang="pt-BR" altLang="pt-BR" sz="2400" dirty="0" smtClean="0">
                <a:latin typeface="Calibri"/>
                <a:cs typeface="Arial" charset="0"/>
              </a:rPr>
              <a:t>ampla;</a:t>
            </a:r>
            <a:endParaRPr lang="pt-BR" altLang="pt-BR" sz="2400" dirty="0">
              <a:latin typeface="Calibri"/>
              <a:cs typeface="Arial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>
                <a:latin typeface="Calibri"/>
                <a:cs typeface="Arial" charset="0"/>
              </a:rPr>
              <a:t>Previdência do servidor público prevista no art. 40, que tinha apenas cinco parágrafos (atualmente são 21</a:t>
            </a:r>
            <a:r>
              <a:rPr lang="pt-BR" altLang="pt-BR" sz="2400" dirty="0" smtClean="0">
                <a:latin typeface="Calibri"/>
                <a:cs typeface="Arial" charset="0"/>
              </a:rPr>
              <a:t>);</a:t>
            </a:r>
            <a:endParaRPr lang="pt-BR" altLang="pt-BR" sz="2400" dirty="0">
              <a:latin typeface="Calibri"/>
              <a:cs typeface="Arial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>
                <a:latin typeface="Calibri"/>
                <a:cs typeface="Arial" charset="0"/>
              </a:rPr>
              <a:t>Não contributivo e não havia um </a:t>
            </a:r>
            <a:r>
              <a:rPr lang="pt-BR" altLang="pt-BR" sz="2400" dirty="0" smtClean="0">
                <a:latin typeface="Calibri"/>
                <a:cs typeface="Arial" charset="0"/>
              </a:rPr>
              <a:t>RPPS;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 smtClean="0">
                <a:latin typeface="Calibri"/>
                <a:cs typeface="Arial" charset="0"/>
              </a:rPr>
              <a:t>Cada </a:t>
            </a:r>
            <a:r>
              <a:rPr lang="pt-BR" altLang="pt-BR" sz="2400" dirty="0">
                <a:latin typeface="Calibri"/>
                <a:cs typeface="Arial" charset="0"/>
              </a:rPr>
              <a:t>ente público regulava de acordo com a sua </a:t>
            </a:r>
            <a:r>
              <a:rPr lang="pt-BR" altLang="pt-BR" sz="2400" dirty="0" smtClean="0">
                <a:latin typeface="Calibri"/>
                <a:cs typeface="Arial" charset="0"/>
              </a:rPr>
              <a:t>lei;</a:t>
            </a:r>
            <a:endParaRPr lang="pt-BR" altLang="pt-BR" sz="2400" dirty="0">
              <a:latin typeface="Calibri"/>
              <a:cs typeface="Arial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>
                <a:latin typeface="Calibri"/>
                <a:cs typeface="Arial" charset="0"/>
              </a:rPr>
              <a:t>Lei poderia dispor sobre aposentadorias de cargos ou empregos temporários (atualmente são filiados obrigatórios do RGPS</a:t>
            </a:r>
            <a:r>
              <a:rPr lang="pt-BR" altLang="pt-BR" sz="2400" dirty="0" smtClean="0">
                <a:latin typeface="Calibri"/>
                <a:cs typeface="Arial" charset="0"/>
              </a:rPr>
              <a:t>);</a:t>
            </a:r>
            <a:endParaRPr lang="pt-BR" altLang="pt-BR" sz="2400" dirty="0">
              <a:latin typeface="Calibri"/>
              <a:cs typeface="Arial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>
                <a:latin typeface="Calibri"/>
                <a:cs typeface="Arial" charset="0"/>
              </a:rPr>
              <a:t>Princípio </a:t>
            </a:r>
            <a:r>
              <a:rPr lang="pt-BR" sz="2400" dirty="0">
                <a:latin typeface="Calibri"/>
                <a:cs typeface="Arial" panose="020B0604020202020204" pitchFamily="34" charset="0"/>
              </a:rPr>
              <a:t>do </a:t>
            </a:r>
            <a:r>
              <a:rPr lang="pt-BR" sz="2400" dirty="0" smtClean="0">
                <a:latin typeface="Calibri"/>
                <a:cs typeface="Arial" panose="020B0604020202020204" pitchFamily="34" charset="0"/>
              </a:rPr>
              <a:t>Equilíbrio </a:t>
            </a:r>
            <a:r>
              <a:rPr lang="pt-BR" sz="2400" dirty="0">
                <a:latin typeface="Calibri"/>
                <a:cs typeface="Arial" panose="020B0604020202020204" pitchFamily="34" charset="0"/>
              </a:rPr>
              <a:t>entre benefícios e </a:t>
            </a:r>
            <a:r>
              <a:rPr lang="pt-BR" sz="2400" dirty="0" smtClean="0">
                <a:latin typeface="Calibri"/>
                <a:cs typeface="Arial" panose="020B0604020202020204" pitchFamily="34" charset="0"/>
              </a:rPr>
              <a:t>custeio; </a:t>
            </a:r>
            <a:endParaRPr lang="pt-BR" sz="2400" dirty="0">
              <a:latin typeface="Calibri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altLang="pt-BR" sz="2400" dirty="0">
                <a:latin typeface="Calibri"/>
                <a:cs typeface="Arial" panose="020B0604020202020204" pitchFamily="34" charset="0"/>
              </a:rPr>
              <a:t>Não proibiu o ganho maior dos inativos em relação aos </a:t>
            </a:r>
            <a:r>
              <a:rPr lang="pt-BR" altLang="pt-BR" sz="2400" dirty="0" smtClean="0">
                <a:latin typeface="Calibri"/>
                <a:cs typeface="Arial" panose="020B0604020202020204" pitchFamily="34" charset="0"/>
              </a:rPr>
              <a:t>ativos;</a:t>
            </a:r>
            <a:endParaRPr lang="pt-BR" altLang="pt-BR" sz="2400" dirty="0">
              <a:latin typeface="Calibri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CF/88 </a:t>
            </a:r>
            <a:r>
              <a:rPr lang="pt-BR" alt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- </a:t>
            </a:r>
            <a: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Originária</a:t>
            </a: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1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57988"/>
            <a:ext cx="8229600" cy="484930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  <a:cs typeface="Arial" pitchFamily="34" charset="0"/>
              </a:rPr>
              <a:t>Sistema não sustentável resultou na reforma da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Previdência realizada </a:t>
            </a:r>
            <a:r>
              <a:rPr lang="pt-BR" sz="2400" dirty="0">
                <a:latin typeface="Calibri" pitchFamily="34" charset="0"/>
                <a:cs typeface="Arial" pitchFamily="34" charset="0"/>
              </a:rPr>
              <a:t>pelas Emendas 20/98 e 41/2003 que restringiram vários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direitos;</a:t>
            </a: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  <a:cs typeface="Arial" pitchFamily="34" charset="0"/>
              </a:rPr>
              <a:t>Regime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contributivo; Órgão </a:t>
            </a:r>
            <a:r>
              <a:rPr lang="pt-BR" sz="2400" dirty="0">
                <a:latin typeface="Calibri" pitchFamily="34" charset="0"/>
                <a:cs typeface="Arial" pitchFamily="34" charset="0"/>
              </a:rPr>
              <a:t>gestor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único;</a:t>
            </a: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  <a:cs typeface="Arial" pitchFamily="34" charset="0"/>
              </a:rPr>
              <a:t>Inativo não pode ganhar mais do que o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ativo;</a:t>
            </a: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  <a:cs typeface="Arial" pitchFamily="34" charset="0"/>
              </a:rPr>
              <a:t>Limite de idade para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aposentadoria;</a:t>
            </a: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  <a:cs typeface="Arial" pitchFamily="34" charset="0"/>
              </a:rPr>
              <a:t>Tempo de contribuição em vez de tempo de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serviço;</a:t>
            </a: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Regras </a:t>
            </a:r>
            <a:r>
              <a:rPr lang="pt-BR" sz="2400" dirty="0">
                <a:latin typeface="Calibri" pitchFamily="34" charset="0"/>
                <a:cs typeface="Arial" pitchFamily="34" charset="0"/>
              </a:rPr>
              <a:t>de transição para quem já estava no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sistema;</a:t>
            </a:r>
            <a:endParaRPr lang="pt-BR" sz="2400" dirty="0"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  <a:cs typeface="Arial" pitchFamily="34" charset="0"/>
              </a:rPr>
              <a:t>Emendas 47/2005 e 70/2012 amenizaram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as restrições</a:t>
            </a:r>
            <a:endParaRPr lang="pt-BR" sz="24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  <a:cs typeface="Arial" pitchFamily="34" charset="0"/>
              </a:rPr>
              <a:t>OBS: servidores antigos tem muita resistência ao RPPS, pois antes não contribuíam e os benefícios eram maiores </a:t>
            </a:r>
            <a:r>
              <a:rPr lang="pt-BR" sz="2400" dirty="0" smtClean="0">
                <a:latin typeface="Calibri" pitchFamily="34" charset="0"/>
                <a:cs typeface="Arial" pitchFamily="34" charset="0"/>
              </a:rPr>
              <a:t>(mas o regime não era sustentável);</a:t>
            </a:r>
            <a:endParaRPr lang="pt-BR" altLang="pt-BR" sz="2400" dirty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9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altLang="pt-BR" sz="4400" b="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Após </a:t>
            </a:r>
            <a:r>
              <a:rPr lang="pt-BR" altLang="pt-BR" sz="44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1998 – mudanças relevantes</a:t>
            </a:r>
            <a:endParaRPr lang="pt-BR" sz="4400" b="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4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028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Lei 9.717/1998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836712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Arial" charset="0"/>
              </a:rPr>
              <a:t> </a:t>
            </a:r>
            <a:r>
              <a:rPr lang="pt-BR" sz="2800" dirty="0">
                <a:latin typeface="Calibri"/>
              </a:rPr>
              <a:t>C</a:t>
            </a:r>
            <a:r>
              <a:rPr lang="pt-BR" sz="2800" dirty="0" smtClean="0">
                <a:latin typeface="Calibri"/>
              </a:rPr>
              <a:t>onhecida </a:t>
            </a:r>
            <a:r>
              <a:rPr lang="pt-BR" sz="2800" dirty="0">
                <a:latin typeface="Calibri"/>
              </a:rPr>
              <a:t>como Lei Geral da Previdência no Serviço </a:t>
            </a:r>
            <a:r>
              <a:rPr lang="pt-BR" sz="2800" dirty="0" smtClean="0">
                <a:latin typeface="Calibri"/>
              </a:rPr>
              <a:t>Público;</a:t>
            </a: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 </a:t>
            </a:r>
            <a:r>
              <a:rPr lang="pt-BR" sz="2800" dirty="0" smtClean="0">
                <a:latin typeface="Calibri"/>
              </a:rPr>
              <a:t>Definiu </a:t>
            </a:r>
            <a:r>
              <a:rPr lang="pt-BR" sz="2800" dirty="0">
                <a:latin typeface="Calibri"/>
              </a:rPr>
              <a:t>várias funções para o Ministério da Previdência Social (MPS), atual Ministério do Trabalho e Previdência Social (MTPS) em relação aos RPPS: orientar, supervisionar, definir e publicar parâmetros (sem extrapolar a lei), apurar infrações, aplicar penalidades aos dirigentes de órgãos ou entidades e também aos membros dos Conselhos Administrativo e Fiscal dos RPPS.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 </a:t>
            </a:r>
            <a:r>
              <a:rPr lang="pt-BR" sz="2800" dirty="0" smtClean="0">
                <a:latin typeface="Calibri"/>
              </a:rPr>
              <a:t>Avaliação </a:t>
            </a:r>
            <a:r>
              <a:rPr lang="pt-BR" sz="2800" dirty="0">
                <a:latin typeface="Calibri"/>
              </a:rPr>
              <a:t>atuarial </a:t>
            </a:r>
            <a:r>
              <a:rPr lang="pt-BR" sz="2800" dirty="0" smtClean="0">
                <a:latin typeface="Calibri"/>
              </a:rPr>
              <a:t>anual.</a:t>
            </a:r>
            <a:endParaRPr lang="pt-BR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95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028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pt-BR" sz="48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Lei 9.717/1998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43000"/>
            <a:ext cx="8610600" cy="50885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400" dirty="0">
                <a:latin typeface="Calibri"/>
              </a:rPr>
              <a:t> </a:t>
            </a:r>
            <a:r>
              <a:rPr lang="pt-BR" sz="2400" dirty="0" smtClean="0">
                <a:latin typeface="Calibri"/>
              </a:rPr>
              <a:t> </a:t>
            </a:r>
            <a:r>
              <a:rPr lang="pt-BR" sz="2800" dirty="0" smtClean="0">
                <a:latin typeface="Calibri"/>
              </a:rPr>
              <a:t>Irregularidades </a:t>
            </a:r>
            <a:r>
              <a:rPr lang="pt-BR" sz="2800" dirty="0">
                <a:latin typeface="Calibri"/>
              </a:rPr>
              <a:t>implicam na vedação de transferências voluntárias por parte da </a:t>
            </a:r>
            <a:r>
              <a:rPr lang="pt-BR" sz="2800" dirty="0" smtClean="0">
                <a:latin typeface="Calibri"/>
              </a:rPr>
              <a:t>União;</a:t>
            </a: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>
                <a:latin typeface="Calibri"/>
              </a:rPr>
              <a:t> </a:t>
            </a:r>
            <a:r>
              <a:rPr lang="pt-BR" sz="2800" dirty="0" smtClean="0">
                <a:latin typeface="Calibri"/>
              </a:rPr>
              <a:t>Não </a:t>
            </a:r>
            <a:r>
              <a:rPr lang="pt-BR" sz="2800" dirty="0">
                <a:latin typeface="Calibri"/>
              </a:rPr>
              <a:t>pode haver cobertura além dos servidores civil efetivos, os militares e seus </a:t>
            </a:r>
            <a:r>
              <a:rPr lang="pt-BR" sz="2800" dirty="0" smtClean="0">
                <a:latin typeface="Calibri"/>
              </a:rPr>
              <a:t>dependentes;</a:t>
            </a: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 Limites </a:t>
            </a:r>
            <a:r>
              <a:rPr lang="pt-BR" sz="2800" dirty="0">
                <a:latin typeface="Calibri"/>
              </a:rPr>
              <a:t>para a taxa de </a:t>
            </a:r>
            <a:r>
              <a:rPr lang="pt-BR" sz="2800" dirty="0" smtClean="0">
                <a:latin typeface="Calibri"/>
              </a:rPr>
              <a:t>administração;</a:t>
            </a: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 Investimentos </a:t>
            </a:r>
            <a:r>
              <a:rPr lang="pt-BR" sz="2800" dirty="0">
                <a:latin typeface="Calibri"/>
              </a:rPr>
              <a:t>financeiros devem respeitar a resolução do </a:t>
            </a:r>
            <a:r>
              <a:rPr lang="pt-BR" sz="2800" dirty="0" smtClean="0">
                <a:latin typeface="Calibri"/>
              </a:rPr>
              <a:t>CMN;</a:t>
            </a: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 Proibição </a:t>
            </a:r>
            <a:r>
              <a:rPr lang="pt-BR" sz="2800" dirty="0">
                <a:latin typeface="Calibri"/>
              </a:rPr>
              <a:t>de empréstimo ao ente público e aos seus </a:t>
            </a:r>
            <a:r>
              <a:rPr lang="pt-BR" sz="2800" dirty="0" smtClean="0">
                <a:latin typeface="Calibri"/>
              </a:rPr>
              <a:t>servidores;</a:t>
            </a: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r>
              <a:rPr lang="pt-BR" sz="2800" dirty="0" smtClean="0">
                <a:latin typeface="Calibri"/>
              </a:rPr>
              <a:t> Ente </a:t>
            </a:r>
            <a:r>
              <a:rPr lang="pt-BR" sz="2800" dirty="0">
                <a:latin typeface="Calibri"/>
              </a:rPr>
              <a:t>público é responsável por cobrir eventuais insuficiências financeiras do </a:t>
            </a:r>
            <a:r>
              <a:rPr lang="pt-BR" sz="2800" dirty="0" smtClean="0">
                <a:latin typeface="Calibri"/>
              </a:rPr>
              <a:t>RPPS;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8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4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400" dirty="0">
              <a:latin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Ø"/>
            </a:pPr>
            <a:endParaRPr lang="pt-BR" sz="2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9168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8943</TotalTime>
  <Words>1952</Words>
  <Application>Microsoft Office PowerPoint</Application>
  <PresentationFormat>Apresentação na tela (4:3)</PresentationFormat>
  <Paragraphs>247</Paragraphs>
  <Slides>32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Concurso</vt:lpstr>
      <vt:lpstr>Apresentação do PowerPoint</vt:lpstr>
      <vt:lpstr>Apresentação do PowerPoint</vt:lpstr>
      <vt:lpstr>Situando a Previdência</vt:lpstr>
      <vt:lpstr>Regimes de Previdência</vt:lpstr>
      <vt:lpstr> Histórico legislativo dos RPPS    </vt:lpstr>
      <vt:lpstr>CF/88 - Originária</vt:lpstr>
      <vt:lpstr>Após 1998 – mudanças relevantes</vt:lpstr>
      <vt:lpstr>Lei 9.717/1998</vt:lpstr>
      <vt:lpstr>Lei 9.717/1998</vt:lpstr>
      <vt:lpstr>Leis do RPPS</vt:lpstr>
      <vt:lpstr>Principais Normas de Regência do RPPS</vt:lpstr>
      <vt:lpstr>Apresentação do PowerPoint</vt:lpstr>
      <vt:lpstr>Estrutura orgânica do RPPS</vt:lpstr>
      <vt:lpstr>O que é uma AUTARQUIA?</vt:lpstr>
      <vt:lpstr>Obrigações do RPPS</vt:lpstr>
      <vt:lpstr>Apresentação do PowerPoint</vt:lpstr>
      <vt:lpstr>Fundamento Constitucional</vt:lpstr>
      <vt:lpstr>Base Legal</vt:lpstr>
      <vt:lpstr>Conselhos</vt:lpstr>
      <vt:lpstr>Papel e Postura dos conselheiros</vt:lpstr>
      <vt:lpstr>Responsabilidade dos Conselheiros</vt:lpstr>
      <vt:lpstr>ÉTICA e MORAL</vt:lpstr>
      <vt:lpstr>BOAS PRÁTICAS</vt:lpstr>
      <vt:lpstr>Apresentação do PowerPoint</vt:lpstr>
      <vt:lpstr>Tribunal de Contas</vt:lpstr>
      <vt:lpstr>Composição do TCE</vt:lpstr>
      <vt:lpstr>Ministério Público de Contas</vt:lpstr>
      <vt:lpstr>Controle dos RPPS pelos Tribunais de Contas</vt:lpstr>
      <vt:lpstr>Atos a serem fiscalizados no RPPS (Rol exemplificativo)</vt:lpstr>
      <vt:lpstr>Atos a serem fiscalizados no RPPS (Rol exemplificativo)</vt:lpstr>
      <vt:lpstr> Como encaminhar as denúncias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Priscila R de Souza</dc:creator>
  <cp:lastModifiedBy>TCE-ES</cp:lastModifiedBy>
  <cp:revision>460</cp:revision>
  <cp:lastPrinted>2015-11-03T12:12:48Z</cp:lastPrinted>
  <dcterms:created xsi:type="dcterms:W3CDTF">2013-02-20T19:47:06Z</dcterms:created>
  <dcterms:modified xsi:type="dcterms:W3CDTF">2017-06-28T16:16:02Z</dcterms:modified>
</cp:coreProperties>
</file>